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88" r:id="rId2"/>
    <p:sldMasterId id="2147483708" r:id="rId3"/>
    <p:sldMasterId id="2147483721" r:id="rId4"/>
  </p:sldMasterIdLst>
  <p:notesMasterIdLst>
    <p:notesMasterId r:id="rId35"/>
  </p:notesMasterIdLst>
  <p:handoutMasterIdLst>
    <p:handoutMasterId r:id="rId36"/>
  </p:handoutMasterIdLst>
  <p:sldIdLst>
    <p:sldId id="283" r:id="rId5"/>
    <p:sldId id="939" r:id="rId6"/>
    <p:sldId id="938" r:id="rId7"/>
    <p:sldId id="411" r:id="rId8"/>
    <p:sldId id="2257" r:id="rId9"/>
    <p:sldId id="2258" r:id="rId10"/>
    <p:sldId id="2259" r:id="rId11"/>
    <p:sldId id="2196" r:id="rId12"/>
    <p:sldId id="263" r:id="rId13"/>
    <p:sldId id="2244" r:id="rId14"/>
    <p:sldId id="2270" r:id="rId15"/>
    <p:sldId id="2272" r:id="rId16"/>
    <p:sldId id="2273" r:id="rId17"/>
    <p:sldId id="2274" r:id="rId18"/>
    <p:sldId id="262" r:id="rId19"/>
    <p:sldId id="267" r:id="rId20"/>
    <p:sldId id="2243" r:id="rId21"/>
    <p:sldId id="2245" r:id="rId22"/>
    <p:sldId id="2262" r:id="rId23"/>
    <p:sldId id="2264" r:id="rId24"/>
    <p:sldId id="2265" r:id="rId25"/>
    <p:sldId id="2256" r:id="rId26"/>
    <p:sldId id="2266" r:id="rId27"/>
    <p:sldId id="2267" r:id="rId28"/>
    <p:sldId id="2268" r:id="rId29"/>
    <p:sldId id="2275" r:id="rId30"/>
    <p:sldId id="2276" r:id="rId31"/>
    <p:sldId id="2277" r:id="rId32"/>
    <p:sldId id="2278" r:id="rId33"/>
    <p:sldId id="2279" r:id="rId34"/>
  </p:sldIdLst>
  <p:sldSz cx="9144000" cy="6858000" type="screen4x3"/>
  <p:notesSz cx="6797675" cy="9926638"/>
  <p:defaultTextStyle>
    <a:defPPr>
      <a:defRPr lang="sv-SE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56D"/>
    <a:srgbClr val="EAE3DD"/>
    <a:srgbClr val="92D050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89205" autoAdjust="0"/>
  </p:normalViewPr>
  <p:slideViewPr>
    <p:cSldViewPr snapToGrid="0">
      <p:cViewPr varScale="1">
        <p:scale>
          <a:sx n="71" d="100"/>
          <a:sy n="71" d="100"/>
        </p:scale>
        <p:origin x="116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36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fs.gaia.sll.se\gem$\Hsf\LMK_Strama\Antibiotikastatistik\&#214;ppenv&#229;rd\2024\Uth&#228;mtade%20antibiotikarecept%20J01%202017-2023%20per%20m&#229;nad%20Stockholm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fs.gaia.sll.se\gem$\Hsf\LMK_Strama\Antibiotikastatistik\&#214;ppenv&#229;rd\2024\Luftv&#228;gs-%20urinv&#228;gs%20och%20hud-och%20mjukdelsantibiotika%20per%20TIN%20och%20m&#229;nad%202017-2024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fs.gaia.sll.se\gem$\Hsf\LMK_Strama\Resistensdata\Nationellt%20-%20ResNet%20SML%20mm\2023\Anm&#228;lningspliktig%20resistens%20nationellt%202012-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Uthämtade antibiotikarecept* till invånare i Region Stockholm per månad 2018 - 2024-03</a:t>
            </a:r>
            <a:endParaRPr lang="sv-SE">
              <a:effectLst/>
            </a:endParaRPr>
          </a:p>
          <a:p>
            <a:pPr>
              <a:defRPr/>
            </a:pPr>
            <a:r>
              <a:rPr lang="en-US" sz="1000" b="1" i="1" baseline="0">
                <a:effectLst/>
              </a:rPr>
              <a:t>Källa: Concise, e-Hälsomyndigheten</a:t>
            </a:r>
            <a:endParaRPr lang="sv-SE" sz="1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7.2042172075980057E-2"/>
          <c:y val="0.17041347405539223"/>
          <c:w val="0.9091972154741107"/>
          <c:h val="0.75162264409468216"/>
        </c:manualLayout>
      </c:layout>
      <c:lineChart>
        <c:grouping val="standard"/>
        <c:varyColors val="0"/>
        <c:ser>
          <c:idx val="0"/>
          <c:order val="0"/>
          <c:tx>
            <c:strRef>
              <c:f>'Förskrivning (1)'!$A$13</c:f>
              <c:strCache>
                <c:ptCount val="1"/>
                <c:pt idx="0">
                  <c:v>01 - Stockholm - pat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'Förskrivning (1)'!$B$11:$BX$12</c:f>
              <c:strCache>
                <c:ptCount val="75"/>
                <c:pt idx="0">
                  <c:v>2018-01</c:v>
                </c:pt>
                <c:pt idx="1">
                  <c:v>2018-02</c:v>
                </c:pt>
                <c:pt idx="2">
                  <c:v>2018-03</c:v>
                </c:pt>
                <c:pt idx="3">
                  <c:v>2018-04</c:v>
                </c:pt>
                <c:pt idx="4">
                  <c:v>2018-05</c:v>
                </c:pt>
                <c:pt idx="5">
                  <c:v>2018-06</c:v>
                </c:pt>
                <c:pt idx="6">
                  <c:v>2018-07</c:v>
                </c:pt>
                <c:pt idx="7">
                  <c:v>2018-08</c:v>
                </c:pt>
                <c:pt idx="8">
                  <c:v>2018-09</c:v>
                </c:pt>
                <c:pt idx="9">
                  <c:v>2018-10</c:v>
                </c:pt>
                <c:pt idx="10">
                  <c:v>2018-11</c:v>
                </c:pt>
                <c:pt idx="11">
                  <c:v>2018-12</c:v>
                </c:pt>
                <c:pt idx="12">
                  <c:v>2019-01</c:v>
                </c:pt>
                <c:pt idx="13">
                  <c:v>2019-02</c:v>
                </c:pt>
                <c:pt idx="14">
                  <c:v>2019-03</c:v>
                </c:pt>
                <c:pt idx="15">
                  <c:v>2019-04</c:v>
                </c:pt>
                <c:pt idx="16">
                  <c:v>2019-05</c:v>
                </c:pt>
                <c:pt idx="17">
                  <c:v>2019-06</c:v>
                </c:pt>
                <c:pt idx="18">
                  <c:v>2019-07</c:v>
                </c:pt>
                <c:pt idx="19">
                  <c:v>2019-08</c:v>
                </c:pt>
                <c:pt idx="20">
                  <c:v>2019-09</c:v>
                </c:pt>
                <c:pt idx="21">
                  <c:v>2019-10</c:v>
                </c:pt>
                <c:pt idx="22">
                  <c:v>2019-11</c:v>
                </c:pt>
                <c:pt idx="23">
                  <c:v>2019-12</c:v>
                </c:pt>
                <c:pt idx="24">
                  <c:v>2020-01</c:v>
                </c:pt>
                <c:pt idx="25">
                  <c:v>2020-02</c:v>
                </c:pt>
                <c:pt idx="26">
                  <c:v>2020-03</c:v>
                </c:pt>
                <c:pt idx="27">
                  <c:v>2020-04</c:v>
                </c:pt>
                <c:pt idx="28">
                  <c:v>2020-05</c:v>
                </c:pt>
                <c:pt idx="29">
                  <c:v>2020-06</c:v>
                </c:pt>
                <c:pt idx="30">
                  <c:v>2020-07</c:v>
                </c:pt>
                <c:pt idx="31">
                  <c:v>2020-08</c:v>
                </c:pt>
                <c:pt idx="32">
                  <c:v>2020-09</c:v>
                </c:pt>
                <c:pt idx="33">
                  <c:v>2020-10</c:v>
                </c:pt>
                <c:pt idx="34">
                  <c:v>2020-11</c:v>
                </c:pt>
                <c:pt idx="35">
                  <c:v>2020-12</c:v>
                </c:pt>
                <c:pt idx="36">
                  <c:v>2021-01</c:v>
                </c:pt>
                <c:pt idx="37">
                  <c:v>2021-02</c:v>
                </c:pt>
                <c:pt idx="38">
                  <c:v>2021-03</c:v>
                </c:pt>
                <c:pt idx="39">
                  <c:v>2021-04</c:v>
                </c:pt>
                <c:pt idx="40">
                  <c:v>2021-05</c:v>
                </c:pt>
                <c:pt idx="41">
                  <c:v>2021-06</c:v>
                </c:pt>
                <c:pt idx="42">
                  <c:v>2021-07</c:v>
                </c:pt>
                <c:pt idx="43">
                  <c:v>2021-08</c:v>
                </c:pt>
                <c:pt idx="44">
                  <c:v>2021-09</c:v>
                </c:pt>
                <c:pt idx="45">
                  <c:v>2021-10</c:v>
                </c:pt>
                <c:pt idx="46">
                  <c:v>2021-11</c:v>
                </c:pt>
                <c:pt idx="47">
                  <c:v>2021-12</c:v>
                </c:pt>
                <c:pt idx="48">
                  <c:v>2022-01</c:v>
                </c:pt>
                <c:pt idx="49">
                  <c:v>2022-02</c:v>
                </c:pt>
                <c:pt idx="50">
                  <c:v>2022-03</c:v>
                </c:pt>
                <c:pt idx="51">
                  <c:v>2022-04</c:v>
                </c:pt>
                <c:pt idx="52">
                  <c:v>2022-05</c:v>
                </c:pt>
                <c:pt idx="53">
                  <c:v>2022-06</c:v>
                </c:pt>
                <c:pt idx="54">
                  <c:v>2022-07</c:v>
                </c:pt>
                <c:pt idx="55">
                  <c:v>2022-08</c:v>
                </c:pt>
                <c:pt idx="56">
                  <c:v>2022-09</c:v>
                </c:pt>
                <c:pt idx="57">
                  <c:v>2022-10</c:v>
                </c:pt>
                <c:pt idx="58">
                  <c:v>2022-11</c:v>
                </c:pt>
                <c:pt idx="59">
                  <c:v>2022-12</c:v>
                </c:pt>
                <c:pt idx="60">
                  <c:v>2023-01</c:v>
                </c:pt>
                <c:pt idx="61">
                  <c:v>2023-02</c:v>
                </c:pt>
                <c:pt idx="62">
                  <c:v>2023-03</c:v>
                </c:pt>
                <c:pt idx="63">
                  <c:v>2023-04</c:v>
                </c:pt>
                <c:pt idx="64">
                  <c:v>2023-05</c:v>
                </c:pt>
                <c:pt idx="65">
                  <c:v>2023-06</c:v>
                </c:pt>
                <c:pt idx="66">
                  <c:v>2023-07</c:v>
                </c:pt>
                <c:pt idx="67">
                  <c:v>2023-08</c:v>
                </c:pt>
                <c:pt idx="68">
                  <c:v>2023-09</c:v>
                </c:pt>
                <c:pt idx="69">
                  <c:v>2023-10</c:v>
                </c:pt>
                <c:pt idx="70">
                  <c:v>2023-11</c:v>
                </c:pt>
                <c:pt idx="71">
                  <c:v>2023-12</c:v>
                </c:pt>
                <c:pt idx="72">
                  <c:v>2024-01</c:v>
                </c:pt>
                <c:pt idx="73">
                  <c:v>2024-02</c:v>
                </c:pt>
                <c:pt idx="74">
                  <c:v>2024-03</c:v>
                </c:pt>
              </c:strCache>
            </c:strRef>
          </c:cat>
          <c:val>
            <c:numRef>
              <c:f>'Förskrivning (1)'!$B$13:$BX$13</c:f>
              <c:numCache>
                <c:formatCode>#,##0.00</c:formatCode>
                <c:ptCount val="75"/>
                <c:pt idx="0">
                  <c:v>28.599614495289099</c:v>
                </c:pt>
                <c:pt idx="1">
                  <c:v>27.244845748292001</c:v>
                </c:pt>
                <c:pt idx="2">
                  <c:v>28.150768821515801</c:v>
                </c:pt>
                <c:pt idx="3">
                  <c:v>24.775761293819301</c:v>
                </c:pt>
                <c:pt idx="4">
                  <c:v>24.7588645937448</c:v>
                </c:pt>
                <c:pt idx="5">
                  <c:v>24.8130206837271</c:v>
                </c:pt>
                <c:pt idx="6">
                  <c:v>24.436094297450399</c:v>
                </c:pt>
                <c:pt idx="7">
                  <c:v>26.137895269053999</c:v>
                </c:pt>
                <c:pt idx="8">
                  <c:v>25.712445026153102</c:v>
                </c:pt>
                <c:pt idx="9">
                  <c:v>27.760844973643302</c:v>
                </c:pt>
                <c:pt idx="10">
                  <c:v>25.583336907635299</c:v>
                </c:pt>
                <c:pt idx="11">
                  <c:v>25.468525996872799</c:v>
                </c:pt>
                <c:pt idx="12">
                  <c:v>26.722135859707102</c:v>
                </c:pt>
                <c:pt idx="13">
                  <c:v>25.070346107970401</c:v>
                </c:pt>
                <c:pt idx="14">
                  <c:v>25.6675841380405</c:v>
                </c:pt>
                <c:pt idx="15">
                  <c:v>24.2030711685901</c:v>
                </c:pt>
                <c:pt idx="16">
                  <c:v>24.125430224680901</c:v>
                </c:pt>
                <c:pt idx="17">
                  <c:v>22.877202741834498</c:v>
                </c:pt>
                <c:pt idx="18">
                  <c:v>23.491931314213801</c:v>
                </c:pt>
                <c:pt idx="19">
                  <c:v>23.950098202996099</c:v>
                </c:pt>
                <c:pt idx="20">
                  <c:v>24.458177127148598</c:v>
                </c:pt>
                <c:pt idx="21">
                  <c:v>25.932928462828801</c:v>
                </c:pt>
                <c:pt idx="22">
                  <c:v>23.8750168506444</c:v>
                </c:pt>
                <c:pt idx="23">
                  <c:v>24.610472824816402</c:v>
                </c:pt>
                <c:pt idx="24">
                  <c:v>24.876729063923399</c:v>
                </c:pt>
                <c:pt idx="25">
                  <c:v>24.200269153638398</c:v>
                </c:pt>
                <c:pt idx="26">
                  <c:v>23.909155809162598</c:v>
                </c:pt>
                <c:pt idx="27">
                  <c:v>17.174004587980001</c:v>
                </c:pt>
                <c:pt idx="28">
                  <c:v>15.6511284217913</c:v>
                </c:pt>
                <c:pt idx="29">
                  <c:v>17.725521343193599</c:v>
                </c:pt>
                <c:pt idx="30">
                  <c:v>19.181088065572901</c:v>
                </c:pt>
                <c:pt idx="31">
                  <c:v>18.733480264240001</c:v>
                </c:pt>
                <c:pt idx="32">
                  <c:v>19.887416541548198</c:v>
                </c:pt>
                <c:pt idx="33">
                  <c:v>20.071255459952798</c:v>
                </c:pt>
                <c:pt idx="34">
                  <c:v>18.1697636723359</c:v>
                </c:pt>
                <c:pt idx="35">
                  <c:v>18.2160389149549</c:v>
                </c:pt>
                <c:pt idx="36">
                  <c:v>15.984180535871801</c:v>
                </c:pt>
                <c:pt idx="37">
                  <c:v>15.360850170778299</c:v>
                </c:pt>
                <c:pt idx="38">
                  <c:v>17.4018286029624</c:v>
                </c:pt>
                <c:pt idx="39">
                  <c:v>15.953662013637199</c:v>
                </c:pt>
                <c:pt idx="40">
                  <c:v>16.997980760789101</c:v>
                </c:pt>
                <c:pt idx="41">
                  <c:v>19.518894309758799</c:v>
                </c:pt>
                <c:pt idx="42">
                  <c:v>20.306941082529601</c:v>
                </c:pt>
                <c:pt idx="43">
                  <c:v>19.849999372907099</c:v>
                </c:pt>
                <c:pt idx="44">
                  <c:v>21.612966609392199</c:v>
                </c:pt>
                <c:pt idx="45">
                  <c:v>22.372585169670401</c:v>
                </c:pt>
                <c:pt idx="46">
                  <c:v>21.1556068378212</c:v>
                </c:pt>
                <c:pt idx="47">
                  <c:v>21.241727599195599</c:v>
                </c:pt>
                <c:pt idx="48">
                  <c:v>17.062371979418199</c:v>
                </c:pt>
                <c:pt idx="49">
                  <c:v>16.517061750897199</c:v>
                </c:pt>
                <c:pt idx="50">
                  <c:v>19.337603342913201</c:v>
                </c:pt>
                <c:pt idx="51">
                  <c:v>18.725630284633699</c:v>
                </c:pt>
                <c:pt idx="52">
                  <c:v>20.305249511518799</c:v>
                </c:pt>
                <c:pt idx="53">
                  <c:v>21.8144794150564</c:v>
                </c:pt>
                <c:pt idx="54">
                  <c:v>21.360261252043902</c:v>
                </c:pt>
                <c:pt idx="55">
                  <c:v>21.7763863694802</c:v>
                </c:pt>
                <c:pt idx="56">
                  <c:v>22.565988955501101</c:v>
                </c:pt>
                <c:pt idx="57">
                  <c:v>22.125848657157999</c:v>
                </c:pt>
                <c:pt idx="58">
                  <c:v>22.1092864634292</c:v>
                </c:pt>
                <c:pt idx="59">
                  <c:v>24.224692657441199</c:v>
                </c:pt>
                <c:pt idx="60">
                  <c:v>21.8382829370331</c:v>
                </c:pt>
                <c:pt idx="61">
                  <c:v>20.673131895671599</c:v>
                </c:pt>
                <c:pt idx="62">
                  <c:v>23.244005086828999</c:v>
                </c:pt>
                <c:pt idx="63">
                  <c:v>20.773950452187599</c:v>
                </c:pt>
                <c:pt idx="64">
                  <c:v>22.304671218802099</c:v>
                </c:pt>
                <c:pt idx="65">
                  <c:v>22.019428473537399</c:v>
                </c:pt>
                <c:pt idx="66">
                  <c:v>20.722311679337999</c:v>
                </c:pt>
                <c:pt idx="67">
                  <c:v>22.5849959857002</c:v>
                </c:pt>
                <c:pt idx="68">
                  <c:v>23.398511573847301</c:v>
                </c:pt>
                <c:pt idx="69">
                  <c:v>24.3890743831933</c:v>
                </c:pt>
                <c:pt idx="70">
                  <c:v>22.837862040051199</c:v>
                </c:pt>
                <c:pt idx="71">
                  <c:v>24.2132566565862</c:v>
                </c:pt>
                <c:pt idx="72">
                  <c:v>23.259944411425501</c:v>
                </c:pt>
                <c:pt idx="73">
                  <c:v>22.5209903288264</c:v>
                </c:pt>
                <c:pt idx="74">
                  <c:v>22.408151144217801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39-4EA0-A7A6-7A677AB580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8032192"/>
        <c:axId val="1038029240"/>
      </c:lineChart>
      <c:catAx>
        <c:axId val="103803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38029240"/>
        <c:crosses val="autoZero"/>
        <c:auto val="1"/>
        <c:lblAlgn val="ctr"/>
        <c:lblOffset val="100"/>
        <c:noMultiLvlLbl val="0"/>
      </c:catAx>
      <c:valAx>
        <c:axId val="1038029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/>
                  <a:t>Recept / 1000 invånare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3803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600" b="1" i="0" baseline="0">
                <a:effectLst/>
              </a:rPr>
              <a:t>Uthämtade antibiotikarecept per 1000 invånare och månad 2017 - 2024-03</a:t>
            </a:r>
            <a:endParaRPr lang="sv-SE" sz="1600">
              <a:effectLst/>
            </a:endParaRPr>
          </a:p>
          <a:p>
            <a:pPr>
              <a:defRPr/>
            </a:pPr>
            <a:r>
              <a:rPr lang="sv-SE" sz="1600" b="1" i="0" baseline="0">
                <a:effectLst/>
              </a:rPr>
              <a:t>i Region Stockholm</a:t>
            </a:r>
            <a:endParaRPr lang="sv-SE" sz="1600">
              <a:effectLst/>
            </a:endParaRPr>
          </a:p>
          <a:p>
            <a:pPr>
              <a:defRPr/>
            </a:pPr>
            <a:r>
              <a:rPr lang="sv-SE" sz="1000" b="1" i="1" baseline="0">
                <a:effectLst/>
              </a:rPr>
              <a:t>Källa: Concise, eHälsomyndigheten</a:t>
            </a:r>
            <a:endParaRPr lang="sv-SE" sz="10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6.6815040582110671E-2"/>
          <c:y val="0.12836102208404865"/>
          <c:w val="0.89230113790327925"/>
          <c:h val="0.77432301725696639"/>
        </c:manualLayout>
      </c:layout>
      <c:lineChart>
        <c:grouping val="standard"/>
        <c:varyColors val="0"/>
        <c:ser>
          <c:idx val="0"/>
          <c:order val="0"/>
          <c:tx>
            <c:strRef>
              <c:f>'Förskrivning (1)'!$A$14</c:f>
              <c:strCache>
                <c:ptCount val="1"/>
                <c:pt idx="0">
                  <c:v>Luftvägsantibiotika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'Förskrivning (1)'!$B$13:$CJ$13</c:f>
              <c:strCache>
                <c:ptCount val="87"/>
                <c:pt idx="0">
                  <c:v>2017-01</c:v>
                </c:pt>
                <c:pt idx="1">
                  <c:v>2017-02</c:v>
                </c:pt>
                <c:pt idx="2">
                  <c:v>2017-03</c:v>
                </c:pt>
                <c:pt idx="3">
                  <c:v>2017-04</c:v>
                </c:pt>
                <c:pt idx="4">
                  <c:v>2017-05</c:v>
                </c:pt>
                <c:pt idx="5">
                  <c:v>2017-06</c:v>
                </c:pt>
                <c:pt idx="6">
                  <c:v>2017-07</c:v>
                </c:pt>
                <c:pt idx="7">
                  <c:v>2017-08</c:v>
                </c:pt>
                <c:pt idx="8">
                  <c:v>2017-09</c:v>
                </c:pt>
                <c:pt idx="9">
                  <c:v>2017-10</c:v>
                </c:pt>
                <c:pt idx="10">
                  <c:v>2017-11</c:v>
                </c:pt>
                <c:pt idx="11">
                  <c:v>2017-12</c:v>
                </c:pt>
                <c:pt idx="12">
                  <c:v>2018-01</c:v>
                </c:pt>
                <c:pt idx="13">
                  <c:v>2018-02</c:v>
                </c:pt>
                <c:pt idx="14">
                  <c:v>2018-03</c:v>
                </c:pt>
                <c:pt idx="15">
                  <c:v>2018-04</c:v>
                </c:pt>
                <c:pt idx="16">
                  <c:v>2018-05</c:v>
                </c:pt>
                <c:pt idx="17">
                  <c:v>2018-06</c:v>
                </c:pt>
                <c:pt idx="18">
                  <c:v>2018-07</c:v>
                </c:pt>
                <c:pt idx="19">
                  <c:v>2018-08</c:v>
                </c:pt>
                <c:pt idx="20">
                  <c:v>2018-09</c:v>
                </c:pt>
                <c:pt idx="21">
                  <c:v>2018-10</c:v>
                </c:pt>
                <c:pt idx="22">
                  <c:v>2018-11</c:v>
                </c:pt>
                <c:pt idx="23">
                  <c:v>2018-12</c:v>
                </c:pt>
                <c:pt idx="24">
                  <c:v>2019-01</c:v>
                </c:pt>
                <c:pt idx="25">
                  <c:v>2019-02</c:v>
                </c:pt>
                <c:pt idx="26">
                  <c:v>2019-03</c:v>
                </c:pt>
                <c:pt idx="27">
                  <c:v>2019-04</c:v>
                </c:pt>
                <c:pt idx="28">
                  <c:v>2019-05</c:v>
                </c:pt>
                <c:pt idx="29">
                  <c:v>2019-06</c:v>
                </c:pt>
                <c:pt idx="30">
                  <c:v>2019-07</c:v>
                </c:pt>
                <c:pt idx="31">
                  <c:v>2019-08</c:v>
                </c:pt>
                <c:pt idx="32">
                  <c:v>2019-09</c:v>
                </c:pt>
                <c:pt idx="33">
                  <c:v>2019-10</c:v>
                </c:pt>
                <c:pt idx="34">
                  <c:v>2019-11</c:v>
                </c:pt>
                <c:pt idx="35">
                  <c:v>2019-12</c:v>
                </c:pt>
                <c:pt idx="36">
                  <c:v>2020-01</c:v>
                </c:pt>
                <c:pt idx="37">
                  <c:v>2020-02</c:v>
                </c:pt>
                <c:pt idx="38">
                  <c:v>2020-03</c:v>
                </c:pt>
                <c:pt idx="39">
                  <c:v>2020-04</c:v>
                </c:pt>
                <c:pt idx="40">
                  <c:v>2020-05</c:v>
                </c:pt>
                <c:pt idx="41">
                  <c:v>2020-06</c:v>
                </c:pt>
                <c:pt idx="42">
                  <c:v>2020-07</c:v>
                </c:pt>
                <c:pt idx="43">
                  <c:v>2020-08</c:v>
                </c:pt>
                <c:pt idx="44">
                  <c:v>2020-09</c:v>
                </c:pt>
                <c:pt idx="45">
                  <c:v>2020-10</c:v>
                </c:pt>
                <c:pt idx="46">
                  <c:v>2020-11</c:v>
                </c:pt>
                <c:pt idx="47">
                  <c:v>2020-12</c:v>
                </c:pt>
                <c:pt idx="48">
                  <c:v>2021-01</c:v>
                </c:pt>
                <c:pt idx="49">
                  <c:v>2021-02</c:v>
                </c:pt>
                <c:pt idx="50">
                  <c:v>2021-03</c:v>
                </c:pt>
                <c:pt idx="51">
                  <c:v>2021-04</c:v>
                </c:pt>
                <c:pt idx="52">
                  <c:v>2021-05</c:v>
                </c:pt>
                <c:pt idx="53">
                  <c:v>2021-06</c:v>
                </c:pt>
                <c:pt idx="54">
                  <c:v>2021-07</c:v>
                </c:pt>
                <c:pt idx="55">
                  <c:v>2021-08</c:v>
                </c:pt>
                <c:pt idx="56">
                  <c:v>2021-09</c:v>
                </c:pt>
                <c:pt idx="57">
                  <c:v>2021-10</c:v>
                </c:pt>
                <c:pt idx="58">
                  <c:v>2021-11</c:v>
                </c:pt>
                <c:pt idx="59">
                  <c:v>2021-12</c:v>
                </c:pt>
                <c:pt idx="60">
                  <c:v>2022-01</c:v>
                </c:pt>
                <c:pt idx="61">
                  <c:v>2022-02</c:v>
                </c:pt>
                <c:pt idx="62">
                  <c:v>2022-03</c:v>
                </c:pt>
                <c:pt idx="63">
                  <c:v>2022-04</c:v>
                </c:pt>
                <c:pt idx="64">
                  <c:v>2022-05</c:v>
                </c:pt>
                <c:pt idx="65">
                  <c:v>2022-06</c:v>
                </c:pt>
                <c:pt idx="66">
                  <c:v>2022-07</c:v>
                </c:pt>
                <c:pt idx="67">
                  <c:v>2022-08</c:v>
                </c:pt>
                <c:pt idx="68">
                  <c:v>2022-09</c:v>
                </c:pt>
                <c:pt idx="69">
                  <c:v>2022-10</c:v>
                </c:pt>
                <c:pt idx="70">
                  <c:v>2022-11</c:v>
                </c:pt>
                <c:pt idx="71">
                  <c:v>2022-12</c:v>
                </c:pt>
                <c:pt idx="72">
                  <c:v>2023-01</c:v>
                </c:pt>
                <c:pt idx="73">
                  <c:v>2023-02</c:v>
                </c:pt>
                <c:pt idx="74">
                  <c:v>2023-03</c:v>
                </c:pt>
                <c:pt idx="75">
                  <c:v>2023-04</c:v>
                </c:pt>
                <c:pt idx="76">
                  <c:v>2023-05</c:v>
                </c:pt>
                <c:pt idx="77">
                  <c:v>2023-06</c:v>
                </c:pt>
                <c:pt idx="78">
                  <c:v>2023-07</c:v>
                </c:pt>
                <c:pt idx="79">
                  <c:v>2023-08</c:v>
                </c:pt>
                <c:pt idx="80">
                  <c:v>2023-09</c:v>
                </c:pt>
                <c:pt idx="81">
                  <c:v>2023-10</c:v>
                </c:pt>
                <c:pt idx="82">
                  <c:v>2023-11</c:v>
                </c:pt>
                <c:pt idx="83">
                  <c:v>2023-12</c:v>
                </c:pt>
                <c:pt idx="84">
                  <c:v>2024-01</c:v>
                </c:pt>
                <c:pt idx="85">
                  <c:v>2024-02</c:v>
                </c:pt>
                <c:pt idx="86">
                  <c:v>2024-03</c:v>
                </c:pt>
              </c:strCache>
            </c:strRef>
          </c:cat>
          <c:val>
            <c:numRef>
              <c:f>'Förskrivning (1)'!$B$14:$CJ$14</c:f>
              <c:numCache>
                <c:formatCode>#,##0.00</c:formatCode>
                <c:ptCount val="87"/>
                <c:pt idx="0">
                  <c:v>16.4001833358307</c:v>
                </c:pt>
                <c:pt idx="1">
                  <c:v>16.419133914484402</c:v>
                </c:pt>
                <c:pt idx="2">
                  <c:v>16.945783716605099</c:v>
                </c:pt>
                <c:pt idx="3">
                  <c:v>14.091738429129199</c:v>
                </c:pt>
                <c:pt idx="4">
                  <c:v>14.238935947044199</c:v>
                </c:pt>
                <c:pt idx="5">
                  <c:v>13.5082368910474</c:v>
                </c:pt>
                <c:pt idx="6">
                  <c:v>12.126166782720601</c:v>
                </c:pt>
                <c:pt idx="7">
                  <c:v>12.4051369289486</c:v>
                </c:pt>
                <c:pt idx="8">
                  <c:v>13.8713828633884</c:v>
                </c:pt>
                <c:pt idx="9">
                  <c:v>15.026927450133501</c:v>
                </c:pt>
                <c:pt idx="10">
                  <c:v>14.0080033141477</c:v>
                </c:pt>
                <c:pt idx="11">
                  <c:v>15.1406309220558</c:v>
                </c:pt>
                <c:pt idx="12">
                  <c:v>15.488641734935801</c:v>
                </c:pt>
                <c:pt idx="13">
                  <c:v>15.533266353081199</c:v>
                </c:pt>
                <c:pt idx="14">
                  <c:v>15.4652463040635</c:v>
                </c:pt>
                <c:pt idx="15">
                  <c:v>12.636132163388501</c:v>
                </c:pt>
                <c:pt idx="16">
                  <c:v>12.228445118001799</c:v>
                </c:pt>
                <c:pt idx="17">
                  <c:v>12.357119987799701</c:v>
                </c:pt>
                <c:pt idx="18">
                  <c:v>11.704647415693</c:v>
                </c:pt>
                <c:pt idx="19">
                  <c:v>11.6903502079377</c:v>
                </c:pt>
                <c:pt idx="20">
                  <c:v>12.261372020711001</c:v>
                </c:pt>
                <c:pt idx="21">
                  <c:v>13.405581889856901</c:v>
                </c:pt>
                <c:pt idx="22">
                  <c:v>12.3779159263529</c:v>
                </c:pt>
                <c:pt idx="23">
                  <c:v>12.978831900796401</c:v>
                </c:pt>
                <c:pt idx="24">
                  <c:v>14.053437446141899</c:v>
                </c:pt>
                <c:pt idx="25">
                  <c:v>13.6886956492063</c:v>
                </c:pt>
                <c:pt idx="26">
                  <c:v>13.3226740564919</c:v>
                </c:pt>
                <c:pt idx="27">
                  <c:v>12.2809202926125</c:v>
                </c:pt>
                <c:pt idx="28">
                  <c:v>11.8607206785989</c:v>
                </c:pt>
                <c:pt idx="29">
                  <c:v>11.1273976973914</c:v>
                </c:pt>
                <c:pt idx="30">
                  <c:v>10.862053372603199</c:v>
                </c:pt>
                <c:pt idx="31">
                  <c:v>10.4473995402974</c:v>
                </c:pt>
                <c:pt idx="32">
                  <c:v>11.2882253669174</c:v>
                </c:pt>
                <c:pt idx="33">
                  <c:v>12.1870686021729</c:v>
                </c:pt>
                <c:pt idx="34">
                  <c:v>11.398714402480399</c:v>
                </c:pt>
                <c:pt idx="35">
                  <c:v>12.303956616629501</c:v>
                </c:pt>
                <c:pt idx="36">
                  <c:v>12.380310136676</c:v>
                </c:pt>
                <c:pt idx="37">
                  <c:v>12.792580480008899</c:v>
                </c:pt>
                <c:pt idx="38">
                  <c:v>11.7997661838196</c:v>
                </c:pt>
                <c:pt idx="39">
                  <c:v>6.8870181537776798</c:v>
                </c:pt>
                <c:pt idx="40">
                  <c:v>5.8887349652788403</c:v>
                </c:pt>
                <c:pt idx="41">
                  <c:v>7.1179736828488398</c:v>
                </c:pt>
                <c:pt idx="42">
                  <c:v>7.6467735007767903</c:v>
                </c:pt>
                <c:pt idx="43">
                  <c:v>7.3817425657770999</c:v>
                </c:pt>
                <c:pt idx="44">
                  <c:v>7.6795868546339001</c:v>
                </c:pt>
                <c:pt idx="45">
                  <c:v>7.6223738273958697</c:v>
                </c:pt>
                <c:pt idx="46">
                  <c:v>6.7894194602539804</c:v>
                </c:pt>
                <c:pt idx="47">
                  <c:v>6.5386917820638004</c:v>
                </c:pt>
                <c:pt idx="48">
                  <c:v>5.4870630730061603</c:v>
                </c:pt>
                <c:pt idx="49">
                  <c:v>5.3298717804004196</c:v>
                </c:pt>
                <c:pt idx="50">
                  <c:v>6.2132366774108601</c:v>
                </c:pt>
                <c:pt idx="51">
                  <c:v>5.8369809238332904</c:v>
                </c:pt>
                <c:pt idx="52">
                  <c:v>6.6183387054293696</c:v>
                </c:pt>
                <c:pt idx="53">
                  <c:v>8.5995342789894593</c:v>
                </c:pt>
                <c:pt idx="54">
                  <c:v>8.8549701294737897</c:v>
                </c:pt>
                <c:pt idx="55">
                  <c:v>7.8725245506879196</c:v>
                </c:pt>
                <c:pt idx="56">
                  <c:v>9.3959422907286392</c:v>
                </c:pt>
                <c:pt idx="57">
                  <c:v>10.241263550432899</c:v>
                </c:pt>
                <c:pt idx="58">
                  <c:v>9.5234511849965902</c:v>
                </c:pt>
                <c:pt idx="59">
                  <c:v>9.6417627163993203</c:v>
                </c:pt>
                <c:pt idx="60">
                  <c:v>6.6708375791207004</c:v>
                </c:pt>
                <c:pt idx="61">
                  <c:v>6.2870087394555796</c:v>
                </c:pt>
                <c:pt idx="62">
                  <c:v>7.8699404050864201</c:v>
                </c:pt>
                <c:pt idx="63">
                  <c:v>8.4454766371624999</c:v>
                </c:pt>
                <c:pt idx="64">
                  <c:v>9.2781409268783293</c:v>
                </c:pt>
                <c:pt idx="65">
                  <c:v>10.6966928197507</c:v>
                </c:pt>
                <c:pt idx="66">
                  <c:v>10.119086313458601</c:v>
                </c:pt>
                <c:pt idx="67">
                  <c:v>9.8433257878739102</c:v>
                </c:pt>
                <c:pt idx="68">
                  <c:v>10.0768527194501</c:v>
                </c:pt>
                <c:pt idx="69">
                  <c:v>9.9352459630687893</c:v>
                </c:pt>
                <c:pt idx="70">
                  <c:v>9.9961120250221605</c:v>
                </c:pt>
                <c:pt idx="71">
                  <c:v>12.2270395202926</c:v>
                </c:pt>
                <c:pt idx="72">
                  <c:v>10.4275571716576</c:v>
                </c:pt>
                <c:pt idx="73">
                  <c:v>9.9389724566577797</c:v>
                </c:pt>
                <c:pt idx="74">
                  <c:v>11.578215580966599</c:v>
                </c:pt>
                <c:pt idx="75">
                  <c:v>10.2359523070851</c:v>
                </c:pt>
                <c:pt idx="76">
                  <c:v>10.6457838376379</c:v>
                </c:pt>
                <c:pt idx="77">
                  <c:v>10.6556197943711</c:v>
                </c:pt>
                <c:pt idx="78">
                  <c:v>9.5445665150426606</c:v>
                </c:pt>
                <c:pt idx="79">
                  <c:v>9.7658755415411402</c:v>
                </c:pt>
                <c:pt idx="80">
                  <c:v>10.6588984466156</c:v>
                </c:pt>
                <c:pt idx="81">
                  <c:v>11.3761036250828</c:v>
                </c:pt>
                <c:pt idx="82">
                  <c:v>10.8273392056727</c:v>
                </c:pt>
                <c:pt idx="83">
                  <c:v>12.7810061118176</c:v>
                </c:pt>
                <c:pt idx="84">
                  <c:v>11.419569899393901</c:v>
                </c:pt>
                <c:pt idx="85">
                  <c:v>11.2452191015149</c:v>
                </c:pt>
                <c:pt idx="86">
                  <c:v>10.8403015942914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A6-44D1-8DBB-5A8D77B0F735}"/>
            </c:ext>
          </c:extLst>
        </c:ser>
        <c:ser>
          <c:idx val="1"/>
          <c:order val="1"/>
          <c:tx>
            <c:strRef>
              <c:f>'Förskrivning (1)'!$A$15</c:f>
              <c:strCache>
                <c:ptCount val="1"/>
                <c:pt idx="0">
                  <c:v>Urinvägsantibiotika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'Förskrivning (1)'!$B$13:$CJ$13</c:f>
              <c:strCache>
                <c:ptCount val="87"/>
                <c:pt idx="0">
                  <c:v>2017-01</c:v>
                </c:pt>
                <c:pt idx="1">
                  <c:v>2017-02</c:v>
                </c:pt>
                <c:pt idx="2">
                  <c:v>2017-03</c:v>
                </c:pt>
                <c:pt idx="3">
                  <c:v>2017-04</c:v>
                </c:pt>
                <c:pt idx="4">
                  <c:v>2017-05</c:v>
                </c:pt>
                <c:pt idx="5">
                  <c:v>2017-06</c:v>
                </c:pt>
                <c:pt idx="6">
                  <c:v>2017-07</c:v>
                </c:pt>
                <c:pt idx="7">
                  <c:v>2017-08</c:v>
                </c:pt>
                <c:pt idx="8">
                  <c:v>2017-09</c:v>
                </c:pt>
                <c:pt idx="9">
                  <c:v>2017-10</c:v>
                </c:pt>
                <c:pt idx="10">
                  <c:v>2017-11</c:v>
                </c:pt>
                <c:pt idx="11">
                  <c:v>2017-12</c:v>
                </c:pt>
                <c:pt idx="12">
                  <c:v>2018-01</c:v>
                </c:pt>
                <c:pt idx="13">
                  <c:v>2018-02</c:v>
                </c:pt>
                <c:pt idx="14">
                  <c:v>2018-03</c:v>
                </c:pt>
                <c:pt idx="15">
                  <c:v>2018-04</c:v>
                </c:pt>
                <c:pt idx="16">
                  <c:v>2018-05</c:v>
                </c:pt>
                <c:pt idx="17">
                  <c:v>2018-06</c:v>
                </c:pt>
                <c:pt idx="18">
                  <c:v>2018-07</c:v>
                </c:pt>
                <c:pt idx="19">
                  <c:v>2018-08</c:v>
                </c:pt>
                <c:pt idx="20">
                  <c:v>2018-09</c:v>
                </c:pt>
                <c:pt idx="21">
                  <c:v>2018-10</c:v>
                </c:pt>
                <c:pt idx="22">
                  <c:v>2018-11</c:v>
                </c:pt>
                <c:pt idx="23">
                  <c:v>2018-12</c:v>
                </c:pt>
                <c:pt idx="24">
                  <c:v>2019-01</c:v>
                </c:pt>
                <c:pt idx="25">
                  <c:v>2019-02</c:v>
                </c:pt>
                <c:pt idx="26">
                  <c:v>2019-03</c:v>
                </c:pt>
                <c:pt idx="27">
                  <c:v>2019-04</c:v>
                </c:pt>
                <c:pt idx="28">
                  <c:v>2019-05</c:v>
                </c:pt>
                <c:pt idx="29">
                  <c:v>2019-06</c:v>
                </c:pt>
                <c:pt idx="30">
                  <c:v>2019-07</c:v>
                </c:pt>
                <c:pt idx="31">
                  <c:v>2019-08</c:v>
                </c:pt>
                <c:pt idx="32">
                  <c:v>2019-09</c:v>
                </c:pt>
                <c:pt idx="33">
                  <c:v>2019-10</c:v>
                </c:pt>
                <c:pt idx="34">
                  <c:v>2019-11</c:v>
                </c:pt>
                <c:pt idx="35">
                  <c:v>2019-12</c:v>
                </c:pt>
                <c:pt idx="36">
                  <c:v>2020-01</c:v>
                </c:pt>
                <c:pt idx="37">
                  <c:v>2020-02</c:v>
                </c:pt>
                <c:pt idx="38">
                  <c:v>2020-03</c:v>
                </c:pt>
                <c:pt idx="39">
                  <c:v>2020-04</c:v>
                </c:pt>
                <c:pt idx="40">
                  <c:v>2020-05</c:v>
                </c:pt>
                <c:pt idx="41">
                  <c:v>2020-06</c:v>
                </c:pt>
                <c:pt idx="42">
                  <c:v>2020-07</c:v>
                </c:pt>
                <c:pt idx="43">
                  <c:v>2020-08</c:v>
                </c:pt>
                <c:pt idx="44">
                  <c:v>2020-09</c:v>
                </c:pt>
                <c:pt idx="45">
                  <c:v>2020-10</c:v>
                </c:pt>
                <c:pt idx="46">
                  <c:v>2020-11</c:v>
                </c:pt>
                <c:pt idx="47">
                  <c:v>2020-12</c:v>
                </c:pt>
                <c:pt idx="48">
                  <c:v>2021-01</c:v>
                </c:pt>
                <c:pt idx="49">
                  <c:v>2021-02</c:v>
                </c:pt>
                <c:pt idx="50">
                  <c:v>2021-03</c:v>
                </c:pt>
                <c:pt idx="51">
                  <c:v>2021-04</c:v>
                </c:pt>
                <c:pt idx="52">
                  <c:v>2021-05</c:v>
                </c:pt>
                <c:pt idx="53">
                  <c:v>2021-06</c:v>
                </c:pt>
                <c:pt idx="54">
                  <c:v>2021-07</c:v>
                </c:pt>
                <c:pt idx="55">
                  <c:v>2021-08</c:v>
                </c:pt>
                <c:pt idx="56">
                  <c:v>2021-09</c:v>
                </c:pt>
                <c:pt idx="57">
                  <c:v>2021-10</c:v>
                </c:pt>
                <c:pt idx="58">
                  <c:v>2021-11</c:v>
                </c:pt>
                <c:pt idx="59">
                  <c:v>2021-12</c:v>
                </c:pt>
                <c:pt idx="60">
                  <c:v>2022-01</c:v>
                </c:pt>
                <c:pt idx="61">
                  <c:v>2022-02</c:v>
                </c:pt>
                <c:pt idx="62">
                  <c:v>2022-03</c:v>
                </c:pt>
                <c:pt idx="63">
                  <c:v>2022-04</c:v>
                </c:pt>
                <c:pt idx="64">
                  <c:v>2022-05</c:v>
                </c:pt>
                <c:pt idx="65">
                  <c:v>2022-06</c:v>
                </c:pt>
                <c:pt idx="66">
                  <c:v>2022-07</c:v>
                </c:pt>
                <c:pt idx="67">
                  <c:v>2022-08</c:v>
                </c:pt>
                <c:pt idx="68">
                  <c:v>2022-09</c:v>
                </c:pt>
                <c:pt idx="69">
                  <c:v>2022-10</c:v>
                </c:pt>
                <c:pt idx="70">
                  <c:v>2022-11</c:v>
                </c:pt>
                <c:pt idx="71">
                  <c:v>2022-12</c:v>
                </c:pt>
                <c:pt idx="72">
                  <c:v>2023-01</c:v>
                </c:pt>
                <c:pt idx="73">
                  <c:v>2023-02</c:v>
                </c:pt>
                <c:pt idx="74">
                  <c:v>2023-03</c:v>
                </c:pt>
                <c:pt idx="75">
                  <c:v>2023-04</c:v>
                </c:pt>
                <c:pt idx="76">
                  <c:v>2023-05</c:v>
                </c:pt>
                <c:pt idx="77">
                  <c:v>2023-06</c:v>
                </c:pt>
                <c:pt idx="78">
                  <c:v>2023-07</c:v>
                </c:pt>
                <c:pt idx="79">
                  <c:v>2023-08</c:v>
                </c:pt>
                <c:pt idx="80">
                  <c:v>2023-09</c:v>
                </c:pt>
                <c:pt idx="81">
                  <c:v>2023-10</c:v>
                </c:pt>
                <c:pt idx="82">
                  <c:v>2023-11</c:v>
                </c:pt>
                <c:pt idx="83">
                  <c:v>2023-12</c:v>
                </c:pt>
                <c:pt idx="84">
                  <c:v>2024-01</c:v>
                </c:pt>
                <c:pt idx="85">
                  <c:v>2024-02</c:v>
                </c:pt>
                <c:pt idx="86">
                  <c:v>2024-03</c:v>
                </c:pt>
              </c:strCache>
            </c:strRef>
          </c:cat>
          <c:val>
            <c:numRef>
              <c:f>'Förskrivning (1)'!$B$15:$CJ$15</c:f>
              <c:numCache>
                <c:formatCode>#,##0.00</c:formatCode>
                <c:ptCount val="87"/>
                <c:pt idx="0">
                  <c:v>6.6763329308171704</c:v>
                </c:pt>
                <c:pt idx="1">
                  <c:v>6.0703551250297503</c:v>
                </c:pt>
                <c:pt idx="2">
                  <c:v>6.7627123125875901</c:v>
                </c:pt>
                <c:pt idx="3">
                  <c:v>5.8592544930499901</c:v>
                </c:pt>
                <c:pt idx="4">
                  <c:v>6.3594616272817799</c:v>
                </c:pt>
                <c:pt idx="5">
                  <c:v>6.6278547063541797</c:v>
                </c:pt>
                <c:pt idx="6">
                  <c:v>6.5784950596282199</c:v>
                </c:pt>
                <c:pt idx="7">
                  <c:v>7.2638008690823499</c:v>
                </c:pt>
                <c:pt idx="8">
                  <c:v>7.3180083382546099</c:v>
                </c:pt>
                <c:pt idx="9">
                  <c:v>7.4991406132936103</c:v>
                </c:pt>
                <c:pt idx="10">
                  <c:v>7.0253761469507197</c:v>
                </c:pt>
                <c:pt idx="11">
                  <c:v>6.7292182665949802</c:v>
                </c:pt>
                <c:pt idx="12">
                  <c:v>6.7591132785100401</c:v>
                </c:pt>
                <c:pt idx="13">
                  <c:v>5.9190440107047104</c:v>
                </c:pt>
                <c:pt idx="14">
                  <c:v>6.3769879075949802</c:v>
                </c:pt>
                <c:pt idx="15">
                  <c:v>6.0914770012083297</c:v>
                </c:pt>
                <c:pt idx="16">
                  <c:v>6.1616632938253799</c:v>
                </c:pt>
                <c:pt idx="17">
                  <c:v>6.3401617664070198</c:v>
                </c:pt>
                <c:pt idx="18">
                  <c:v>6.4801011029212603</c:v>
                </c:pt>
                <c:pt idx="19">
                  <c:v>7.44191326100679</c:v>
                </c:pt>
                <c:pt idx="20">
                  <c:v>6.9761708871590704</c:v>
                </c:pt>
                <c:pt idx="21">
                  <c:v>7.5450264563330798</c:v>
                </c:pt>
                <c:pt idx="22">
                  <c:v>6.8366647993646801</c:v>
                </c:pt>
                <c:pt idx="23">
                  <c:v>6.5004637927546103</c:v>
                </c:pt>
                <c:pt idx="24">
                  <c:v>6.5162935066575001</c:v>
                </c:pt>
                <c:pt idx="25">
                  <c:v>5.6925316237536903</c:v>
                </c:pt>
                <c:pt idx="26">
                  <c:v>6.0696447798836601</c:v>
                </c:pt>
                <c:pt idx="27">
                  <c:v>5.84653371579319</c:v>
                </c:pt>
                <c:pt idx="28">
                  <c:v>6.15155170972184</c:v>
                </c:pt>
                <c:pt idx="29">
                  <c:v>5.8444007228286603</c:v>
                </c:pt>
                <c:pt idx="30">
                  <c:v>6.6186771689552302</c:v>
                </c:pt>
                <c:pt idx="31">
                  <c:v>7.0162670575447397</c:v>
                </c:pt>
                <c:pt idx="32">
                  <c:v>6.8383754443024296</c:v>
                </c:pt>
                <c:pt idx="33">
                  <c:v>7.0414363745262598</c:v>
                </c:pt>
                <c:pt idx="34">
                  <c:v>6.3814883512988203</c:v>
                </c:pt>
                <c:pt idx="35">
                  <c:v>6.4395057599341996</c:v>
                </c:pt>
                <c:pt idx="36">
                  <c:v>6.4936785915162298</c:v>
                </c:pt>
                <c:pt idx="37">
                  <c:v>5.7633711261837499</c:v>
                </c:pt>
                <c:pt idx="38">
                  <c:v>5.9316447357073603</c:v>
                </c:pt>
                <c:pt idx="39">
                  <c:v>5.2821086029462201</c:v>
                </c:pt>
                <c:pt idx="40">
                  <c:v>4.9783747377561003</c:v>
                </c:pt>
                <c:pt idx="41">
                  <c:v>5.2875774952557402</c:v>
                </c:pt>
                <c:pt idx="42">
                  <c:v>6.1184284422785797</c:v>
                </c:pt>
                <c:pt idx="43">
                  <c:v>5.9278585794930798</c:v>
                </c:pt>
                <c:pt idx="44">
                  <c:v>6.4953613276114703</c:v>
                </c:pt>
                <c:pt idx="45">
                  <c:v>6.5828636045637499</c:v>
                </c:pt>
                <c:pt idx="46">
                  <c:v>5.9943266552549099</c:v>
                </c:pt>
                <c:pt idx="47">
                  <c:v>6.2400061251593897</c:v>
                </c:pt>
                <c:pt idx="48">
                  <c:v>5.6170803389646302</c:v>
                </c:pt>
                <c:pt idx="49">
                  <c:v>5.1016099565633599</c:v>
                </c:pt>
                <c:pt idx="50">
                  <c:v>5.6062107283057196</c:v>
                </c:pt>
                <c:pt idx="51">
                  <c:v>5.1726804877946799</c:v>
                </c:pt>
                <c:pt idx="52">
                  <c:v>5.23789815174813</c:v>
                </c:pt>
                <c:pt idx="53">
                  <c:v>5.5209260908281399</c:v>
                </c:pt>
                <c:pt idx="54">
                  <c:v>6.0627343759798302</c:v>
                </c:pt>
                <c:pt idx="55">
                  <c:v>6.5430875547138596</c:v>
                </c:pt>
                <c:pt idx="56">
                  <c:v>6.4264482711048103</c:v>
                </c:pt>
                <c:pt idx="57">
                  <c:v>6.3290398371230596</c:v>
                </c:pt>
                <c:pt idx="58">
                  <c:v>6.0777846061229397</c:v>
                </c:pt>
                <c:pt idx="59">
                  <c:v>6.0685872432577099</c:v>
                </c:pt>
                <c:pt idx="60">
                  <c:v>5.4688363692524504</c:v>
                </c:pt>
                <c:pt idx="61">
                  <c:v>5.2133645309855901</c:v>
                </c:pt>
                <c:pt idx="62">
                  <c:v>5.7052616847311901</c:v>
                </c:pt>
                <c:pt idx="63">
                  <c:v>5.1467017012271299</c:v>
                </c:pt>
                <c:pt idx="64">
                  <c:v>5.6398410195024002</c:v>
                </c:pt>
                <c:pt idx="65">
                  <c:v>5.6725513521167903</c:v>
                </c:pt>
                <c:pt idx="66">
                  <c:v>6.1056527181251301</c:v>
                </c:pt>
                <c:pt idx="67">
                  <c:v>6.3843116276123197</c:v>
                </c:pt>
                <c:pt idx="68">
                  <c:v>6.6215650527775001</c:v>
                </c:pt>
                <c:pt idx="69">
                  <c:v>6.3379374851716603</c:v>
                </c:pt>
                <c:pt idx="70">
                  <c:v>6.3292423334640402</c:v>
                </c:pt>
                <c:pt idx="71">
                  <c:v>6.1880496319259501</c:v>
                </c:pt>
                <c:pt idx="72">
                  <c:v>6.0642472338031101</c:v>
                </c:pt>
                <c:pt idx="73">
                  <c:v>5.4183216783795896</c:v>
                </c:pt>
                <c:pt idx="74">
                  <c:v>5.8522511540743603</c:v>
                </c:pt>
                <c:pt idx="75">
                  <c:v>5.14707419221181</c:v>
                </c:pt>
                <c:pt idx="76">
                  <c:v>5.69624844315247</c:v>
                </c:pt>
                <c:pt idx="77">
                  <c:v>5.5917414028615298</c:v>
                </c:pt>
                <c:pt idx="78">
                  <c:v>5.9228852795481401</c:v>
                </c:pt>
                <c:pt idx="79">
                  <c:v>6.7544334550396403</c:v>
                </c:pt>
                <c:pt idx="80">
                  <c:v>6.5843533698602501</c:v>
                </c:pt>
                <c:pt idx="81">
                  <c:v>6.6294348382210497</c:v>
                </c:pt>
                <c:pt idx="82">
                  <c:v>6.1552597573715397</c:v>
                </c:pt>
                <c:pt idx="83">
                  <c:v>5.8028046410961798</c:v>
                </c:pt>
                <c:pt idx="84">
                  <c:v>5.8896351302192702</c:v>
                </c:pt>
                <c:pt idx="85">
                  <c:v>5.4908280481550404</c:v>
                </c:pt>
                <c:pt idx="86">
                  <c:v>5.5462292362661101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A6-44D1-8DBB-5A8D77B0F735}"/>
            </c:ext>
          </c:extLst>
        </c:ser>
        <c:ser>
          <c:idx val="2"/>
          <c:order val="2"/>
          <c:tx>
            <c:strRef>
              <c:f>'Förskrivning (1)'!$A$16</c:f>
              <c:strCache>
                <c:ptCount val="1"/>
                <c:pt idx="0">
                  <c:v>Hud- och  mjukdelsantibiotika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'Förskrivning (1)'!$B$13:$CJ$13</c:f>
              <c:strCache>
                <c:ptCount val="87"/>
                <c:pt idx="0">
                  <c:v>2017-01</c:v>
                </c:pt>
                <c:pt idx="1">
                  <c:v>2017-02</c:v>
                </c:pt>
                <c:pt idx="2">
                  <c:v>2017-03</c:v>
                </c:pt>
                <c:pt idx="3">
                  <c:v>2017-04</c:v>
                </c:pt>
                <c:pt idx="4">
                  <c:v>2017-05</c:v>
                </c:pt>
                <c:pt idx="5">
                  <c:v>2017-06</c:v>
                </c:pt>
                <c:pt idx="6">
                  <c:v>2017-07</c:v>
                </c:pt>
                <c:pt idx="7">
                  <c:v>2017-08</c:v>
                </c:pt>
                <c:pt idx="8">
                  <c:v>2017-09</c:v>
                </c:pt>
                <c:pt idx="9">
                  <c:v>2017-10</c:v>
                </c:pt>
                <c:pt idx="10">
                  <c:v>2017-11</c:v>
                </c:pt>
                <c:pt idx="11">
                  <c:v>2017-12</c:v>
                </c:pt>
                <c:pt idx="12">
                  <c:v>2018-01</c:v>
                </c:pt>
                <c:pt idx="13">
                  <c:v>2018-02</c:v>
                </c:pt>
                <c:pt idx="14">
                  <c:v>2018-03</c:v>
                </c:pt>
                <c:pt idx="15">
                  <c:v>2018-04</c:v>
                </c:pt>
                <c:pt idx="16">
                  <c:v>2018-05</c:v>
                </c:pt>
                <c:pt idx="17">
                  <c:v>2018-06</c:v>
                </c:pt>
                <c:pt idx="18">
                  <c:v>2018-07</c:v>
                </c:pt>
                <c:pt idx="19">
                  <c:v>2018-08</c:v>
                </c:pt>
                <c:pt idx="20">
                  <c:v>2018-09</c:v>
                </c:pt>
                <c:pt idx="21">
                  <c:v>2018-10</c:v>
                </c:pt>
                <c:pt idx="22">
                  <c:v>2018-11</c:v>
                </c:pt>
                <c:pt idx="23">
                  <c:v>2018-12</c:v>
                </c:pt>
                <c:pt idx="24">
                  <c:v>2019-01</c:v>
                </c:pt>
                <c:pt idx="25">
                  <c:v>2019-02</c:v>
                </c:pt>
                <c:pt idx="26">
                  <c:v>2019-03</c:v>
                </c:pt>
                <c:pt idx="27">
                  <c:v>2019-04</c:v>
                </c:pt>
                <c:pt idx="28">
                  <c:v>2019-05</c:v>
                </c:pt>
                <c:pt idx="29">
                  <c:v>2019-06</c:v>
                </c:pt>
                <c:pt idx="30">
                  <c:v>2019-07</c:v>
                </c:pt>
                <c:pt idx="31">
                  <c:v>2019-08</c:v>
                </c:pt>
                <c:pt idx="32">
                  <c:v>2019-09</c:v>
                </c:pt>
                <c:pt idx="33">
                  <c:v>2019-10</c:v>
                </c:pt>
                <c:pt idx="34">
                  <c:v>2019-11</c:v>
                </c:pt>
                <c:pt idx="35">
                  <c:v>2019-12</c:v>
                </c:pt>
                <c:pt idx="36">
                  <c:v>2020-01</c:v>
                </c:pt>
                <c:pt idx="37">
                  <c:v>2020-02</c:v>
                </c:pt>
                <c:pt idx="38">
                  <c:v>2020-03</c:v>
                </c:pt>
                <c:pt idx="39">
                  <c:v>2020-04</c:v>
                </c:pt>
                <c:pt idx="40">
                  <c:v>2020-05</c:v>
                </c:pt>
                <c:pt idx="41">
                  <c:v>2020-06</c:v>
                </c:pt>
                <c:pt idx="42">
                  <c:v>2020-07</c:v>
                </c:pt>
                <c:pt idx="43">
                  <c:v>2020-08</c:v>
                </c:pt>
                <c:pt idx="44">
                  <c:v>2020-09</c:v>
                </c:pt>
                <c:pt idx="45">
                  <c:v>2020-10</c:v>
                </c:pt>
                <c:pt idx="46">
                  <c:v>2020-11</c:v>
                </c:pt>
                <c:pt idx="47">
                  <c:v>2020-12</c:v>
                </c:pt>
                <c:pt idx="48">
                  <c:v>2021-01</c:v>
                </c:pt>
                <c:pt idx="49">
                  <c:v>2021-02</c:v>
                </c:pt>
                <c:pt idx="50">
                  <c:v>2021-03</c:v>
                </c:pt>
                <c:pt idx="51">
                  <c:v>2021-04</c:v>
                </c:pt>
                <c:pt idx="52">
                  <c:v>2021-05</c:v>
                </c:pt>
                <c:pt idx="53">
                  <c:v>2021-06</c:v>
                </c:pt>
                <c:pt idx="54">
                  <c:v>2021-07</c:v>
                </c:pt>
                <c:pt idx="55">
                  <c:v>2021-08</c:v>
                </c:pt>
                <c:pt idx="56">
                  <c:v>2021-09</c:v>
                </c:pt>
                <c:pt idx="57">
                  <c:v>2021-10</c:v>
                </c:pt>
                <c:pt idx="58">
                  <c:v>2021-11</c:v>
                </c:pt>
                <c:pt idx="59">
                  <c:v>2021-12</c:v>
                </c:pt>
                <c:pt idx="60">
                  <c:v>2022-01</c:v>
                </c:pt>
                <c:pt idx="61">
                  <c:v>2022-02</c:v>
                </c:pt>
                <c:pt idx="62">
                  <c:v>2022-03</c:v>
                </c:pt>
                <c:pt idx="63">
                  <c:v>2022-04</c:v>
                </c:pt>
                <c:pt idx="64">
                  <c:v>2022-05</c:v>
                </c:pt>
                <c:pt idx="65">
                  <c:v>2022-06</c:v>
                </c:pt>
                <c:pt idx="66">
                  <c:v>2022-07</c:v>
                </c:pt>
                <c:pt idx="67">
                  <c:v>2022-08</c:v>
                </c:pt>
                <c:pt idx="68">
                  <c:v>2022-09</c:v>
                </c:pt>
                <c:pt idx="69">
                  <c:v>2022-10</c:v>
                </c:pt>
                <c:pt idx="70">
                  <c:v>2022-11</c:v>
                </c:pt>
                <c:pt idx="71">
                  <c:v>2022-12</c:v>
                </c:pt>
                <c:pt idx="72">
                  <c:v>2023-01</c:v>
                </c:pt>
                <c:pt idx="73">
                  <c:v>2023-02</c:v>
                </c:pt>
                <c:pt idx="74">
                  <c:v>2023-03</c:v>
                </c:pt>
                <c:pt idx="75">
                  <c:v>2023-04</c:v>
                </c:pt>
                <c:pt idx="76">
                  <c:v>2023-05</c:v>
                </c:pt>
                <c:pt idx="77">
                  <c:v>2023-06</c:v>
                </c:pt>
                <c:pt idx="78">
                  <c:v>2023-07</c:v>
                </c:pt>
                <c:pt idx="79">
                  <c:v>2023-08</c:v>
                </c:pt>
                <c:pt idx="80">
                  <c:v>2023-09</c:v>
                </c:pt>
                <c:pt idx="81">
                  <c:v>2023-10</c:v>
                </c:pt>
                <c:pt idx="82">
                  <c:v>2023-11</c:v>
                </c:pt>
                <c:pt idx="83">
                  <c:v>2023-12</c:v>
                </c:pt>
                <c:pt idx="84">
                  <c:v>2024-01</c:v>
                </c:pt>
                <c:pt idx="85">
                  <c:v>2024-02</c:v>
                </c:pt>
                <c:pt idx="86">
                  <c:v>2024-03</c:v>
                </c:pt>
              </c:strCache>
            </c:strRef>
          </c:cat>
          <c:val>
            <c:numRef>
              <c:f>'Förskrivning (1)'!$B$16:$CJ$16</c:f>
              <c:numCache>
                <c:formatCode>#,##0.00</c:formatCode>
                <c:ptCount val="87"/>
                <c:pt idx="0">
                  <c:v>4.1431253470600202</c:v>
                </c:pt>
                <c:pt idx="1">
                  <c:v>4.02237049703401</c:v>
                </c:pt>
                <c:pt idx="2">
                  <c:v>4.4648444730417003</c:v>
                </c:pt>
                <c:pt idx="3">
                  <c:v>4.0545424096321803</c:v>
                </c:pt>
                <c:pt idx="4">
                  <c:v>4.4882021630102296</c:v>
                </c:pt>
                <c:pt idx="5">
                  <c:v>4.5538681216010204</c:v>
                </c:pt>
                <c:pt idx="6">
                  <c:v>4.33307184472865</c:v>
                </c:pt>
                <c:pt idx="7">
                  <c:v>4.58604003419918</c:v>
                </c:pt>
                <c:pt idx="8">
                  <c:v>4.3273426000193904</c:v>
                </c:pt>
                <c:pt idx="9">
                  <c:v>4.5357989652102599</c:v>
                </c:pt>
                <c:pt idx="10">
                  <c:v>4.2158426837545102</c:v>
                </c:pt>
                <c:pt idx="11">
                  <c:v>4.0981728116488796</c:v>
                </c:pt>
                <c:pt idx="12">
                  <c:v>4.1128300976152703</c:v>
                </c:pt>
                <c:pt idx="13">
                  <c:v>3.7428356908562401</c:v>
                </c:pt>
                <c:pt idx="14">
                  <c:v>4.1128300976152703</c:v>
                </c:pt>
                <c:pt idx="15">
                  <c:v>4.0673389820301402</c:v>
                </c:pt>
                <c:pt idx="16">
                  <c:v>4.5881039432998696</c:v>
                </c:pt>
                <c:pt idx="17">
                  <c:v>4.4394996323884603</c:v>
                </c:pt>
                <c:pt idx="18">
                  <c:v>4.7349752593318497</c:v>
                </c:pt>
                <c:pt idx="19">
                  <c:v>5.1335640816015298</c:v>
                </c:pt>
                <c:pt idx="20">
                  <c:v>4.4143712066366803</c:v>
                </c:pt>
                <c:pt idx="21">
                  <c:v>4.5222501378814099</c:v>
                </c:pt>
                <c:pt idx="22">
                  <c:v>4.1392582695266302</c:v>
                </c:pt>
                <c:pt idx="23">
                  <c:v>3.9200344172783099</c:v>
                </c:pt>
                <c:pt idx="24">
                  <c:v>3.9737658929305799</c:v>
                </c:pt>
                <c:pt idx="25">
                  <c:v>3.7003161948770602</c:v>
                </c:pt>
                <c:pt idx="26">
                  <c:v>4.0663377875914399</c:v>
                </c:pt>
                <c:pt idx="27">
                  <c:v>4.0829751327148198</c:v>
                </c:pt>
                <c:pt idx="28">
                  <c:v>4.1384329497927599</c:v>
                </c:pt>
                <c:pt idx="29">
                  <c:v>4.2088217176224498</c:v>
                </c:pt>
                <c:pt idx="30">
                  <c:v>4.3973782956874299</c:v>
                </c:pt>
                <c:pt idx="31">
                  <c:v>4.5479675989836696</c:v>
                </c:pt>
                <c:pt idx="32">
                  <c:v>4.2433762036479301</c:v>
                </c:pt>
                <c:pt idx="33">
                  <c:v>4.3116319785130797</c:v>
                </c:pt>
                <c:pt idx="34">
                  <c:v>3.9055101180654299</c:v>
                </c:pt>
                <c:pt idx="35">
                  <c:v>3.7284717020089402</c:v>
                </c:pt>
                <c:pt idx="36">
                  <c:v>3.7899423704955799</c:v>
                </c:pt>
                <c:pt idx="37">
                  <c:v>3.5392146923053902</c:v>
                </c:pt>
                <c:pt idx="38">
                  <c:v>3.6628957953052499</c:v>
                </c:pt>
                <c:pt idx="39">
                  <c:v>3.0735174779487999</c:v>
                </c:pt>
                <c:pt idx="40">
                  <c:v>3.07814500221069</c:v>
                </c:pt>
                <c:pt idx="41">
                  <c:v>3.7108537740194798</c:v>
                </c:pt>
                <c:pt idx="42">
                  <c:v>3.8021422071860398</c:v>
                </c:pt>
                <c:pt idx="43">
                  <c:v>3.7487153361622898</c:v>
                </c:pt>
                <c:pt idx="44">
                  <c:v>3.6662612674957198</c:v>
                </c:pt>
                <c:pt idx="45">
                  <c:v>3.7184260864480398</c:v>
                </c:pt>
                <c:pt idx="46">
                  <c:v>3.2926938543533</c:v>
                </c:pt>
                <c:pt idx="47">
                  <c:v>3.2657700768295199</c:v>
                </c:pt>
                <c:pt idx="48">
                  <c:v>2.9134737185356099</c:v>
                </c:pt>
                <c:pt idx="49">
                  <c:v>2.9548618514291398</c:v>
                </c:pt>
                <c:pt idx="50">
                  <c:v>3.36121806529292</c:v>
                </c:pt>
                <c:pt idx="51">
                  <c:v>3.0852971793360302</c:v>
                </c:pt>
                <c:pt idx="52">
                  <c:v>3.3996797645475101</c:v>
                </c:pt>
                <c:pt idx="53">
                  <c:v>3.7429086241999299</c:v>
                </c:pt>
                <c:pt idx="54">
                  <c:v>3.9260197576076798</c:v>
                </c:pt>
                <c:pt idx="55">
                  <c:v>3.6450821282697698</c:v>
                </c:pt>
                <c:pt idx="56">
                  <c:v>3.7019385532548199</c:v>
                </c:pt>
                <c:pt idx="57">
                  <c:v>3.5735935350900299</c:v>
                </c:pt>
                <c:pt idx="58">
                  <c:v>3.4343789062663301</c:v>
                </c:pt>
                <c:pt idx="59">
                  <c:v>3.3867198441465098</c:v>
                </c:pt>
                <c:pt idx="60">
                  <c:v>2.9571796902787</c:v>
                </c:pt>
                <c:pt idx="61">
                  <c:v>3.0913334594820401</c:v>
                </c:pt>
                <c:pt idx="62">
                  <c:v>3.6018630811725498</c:v>
                </c:pt>
                <c:pt idx="63">
                  <c:v>3.3116106360751898</c:v>
                </c:pt>
                <c:pt idx="64">
                  <c:v>3.5521764999861301</c:v>
                </c:pt>
                <c:pt idx="65">
                  <c:v>3.75713364738013</c:v>
                </c:pt>
                <c:pt idx="66">
                  <c:v>3.6623150882826998</c:v>
                </c:pt>
                <c:pt idx="67">
                  <c:v>3.8151013254309598</c:v>
                </c:pt>
                <c:pt idx="68">
                  <c:v>3.8171715996470601</c:v>
                </c:pt>
                <c:pt idx="69">
                  <c:v>3.7293919728843798</c:v>
                </c:pt>
                <c:pt idx="70">
                  <c:v>3.6312609750411902</c:v>
                </c:pt>
                <c:pt idx="71">
                  <c:v>3.6739086238928702</c:v>
                </c:pt>
                <c:pt idx="72">
                  <c:v>3.4793028475793699</c:v>
                </c:pt>
                <c:pt idx="73">
                  <c:v>3.40477297579974</c:v>
                </c:pt>
                <c:pt idx="74">
                  <c:v>3.8358040675919698</c:v>
                </c:pt>
                <c:pt idx="75">
                  <c:v>3.5540590329533202</c:v>
                </c:pt>
                <c:pt idx="76">
                  <c:v>3.9991360751335998</c:v>
                </c:pt>
                <c:pt idx="77">
                  <c:v>4.0122506841112804</c:v>
                </c:pt>
                <c:pt idx="78">
                  <c:v>3.71348349833834</c:v>
                </c:pt>
                <c:pt idx="79">
                  <c:v>4.04872569033048</c:v>
                </c:pt>
                <c:pt idx="80">
                  <c:v>4.0044638850307797</c:v>
                </c:pt>
                <c:pt idx="81">
                  <c:v>4.0933973271607202</c:v>
                </c:pt>
                <c:pt idx="82">
                  <c:v>3.5917635337641798</c:v>
                </c:pt>
                <c:pt idx="83">
                  <c:v>3.5204528474479999</c:v>
                </c:pt>
                <c:pt idx="84">
                  <c:v>3.6503679901711799</c:v>
                </c:pt>
                <c:pt idx="85">
                  <c:v>3.6308146296613901</c:v>
                </c:pt>
                <c:pt idx="86">
                  <c:v>3.7326550489832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A6-44D1-8DBB-5A8D77B0F735}"/>
            </c:ext>
          </c:extLst>
        </c:ser>
        <c:ser>
          <c:idx val="3"/>
          <c:order val="3"/>
          <c:tx>
            <c:strRef>
              <c:f>'Förskrivning (1)'!$A$17</c:f>
              <c:strCache>
                <c:ptCount val="1"/>
                <c:pt idx="0">
                  <c:v>"Aknepreparat"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'Förskrivning (1)'!$B$13:$CJ$13</c:f>
              <c:strCache>
                <c:ptCount val="87"/>
                <c:pt idx="0">
                  <c:v>2017-01</c:v>
                </c:pt>
                <c:pt idx="1">
                  <c:v>2017-02</c:v>
                </c:pt>
                <c:pt idx="2">
                  <c:v>2017-03</c:v>
                </c:pt>
                <c:pt idx="3">
                  <c:v>2017-04</c:v>
                </c:pt>
                <c:pt idx="4">
                  <c:v>2017-05</c:v>
                </c:pt>
                <c:pt idx="5">
                  <c:v>2017-06</c:v>
                </c:pt>
                <c:pt idx="6">
                  <c:v>2017-07</c:v>
                </c:pt>
                <c:pt idx="7">
                  <c:v>2017-08</c:v>
                </c:pt>
                <c:pt idx="8">
                  <c:v>2017-09</c:v>
                </c:pt>
                <c:pt idx="9">
                  <c:v>2017-10</c:v>
                </c:pt>
                <c:pt idx="10">
                  <c:v>2017-11</c:v>
                </c:pt>
                <c:pt idx="11">
                  <c:v>2017-12</c:v>
                </c:pt>
                <c:pt idx="12">
                  <c:v>2018-01</c:v>
                </c:pt>
                <c:pt idx="13">
                  <c:v>2018-02</c:v>
                </c:pt>
                <c:pt idx="14">
                  <c:v>2018-03</c:v>
                </c:pt>
                <c:pt idx="15">
                  <c:v>2018-04</c:v>
                </c:pt>
                <c:pt idx="16">
                  <c:v>2018-05</c:v>
                </c:pt>
                <c:pt idx="17">
                  <c:v>2018-06</c:v>
                </c:pt>
                <c:pt idx="18">
                  <c:v>2018-07</c:v>
                </c:pt>
                <c:pt idx="19">
                  <c:v>2018-08</c:v>
                </c:pt>
                <c:pt idx="20">
                  <c:v>2018-09</c:v>
                </c:pt>
                <c:pt idx="21">
                  <c:v>2018-10</c:v>
                </c:pt>
                <c:pt idx="22">
                  <c:v>2018-11</c:v>
                </c:pt>
                <c:pt idx="23">
                  <c:v>2018-12</c:v>
                </c:pt>
                <c:pt idx="24">
                  <c:v>2019-01</c:v>
                </c:pt>
                <c:pt idx="25">
                  <c:v>2019-02</c:v>
                </c:pt>
                <c:pt idx="26">
                  <c:v>2019-03</c:v>
                </c:pt>
                <c:pt idx="27">
                  <c:v>2019-04</c:v>
                </c:pt>
                <c:pt idx="28">
                  <c:v>2019-05</c:v>
                </c:pt>
                <c:pt idx="29">
                  <c:v>2019-06</c:v>
                </c:pt>
                <c:pt idx="30">
                  <c:v>2019-07</c:v>
                </c:pt>
                <c:pt idx="31">
                  <c:v>2019-08</c:v>
                </c:pt>
                <c:pt idx="32">
                  <c:v>2019-09</c:v>
                </c:pt>
                <c:pt idx="33">
                  <c:v>2019-10</c:v>
                </c:pt>
                <c:pt idx="34">
                  <c:v>2019-11</c:v>
                </c:pt>
                <c:pt idx="35">
                  <c:v>2019-12</c:v>
                </c:pt>
                <c:pt idx="36">
                  <c:v>2020-01</c:v>
                </c:pt>
                <c:pt idx="37">
                  <c:v>2020-02</c:v>
                </c:pt>
                <c:pt idx="38">
                  <c:v>2020-03</c:v>
                </c:pt>
                <c:pt idx="39">
                  <c:v>2020-04</c:v>
                </c:pt>
                <c:pt idx="40">
                  <c:v>2020-05</c:v>
                </c:pt>
                <c:pt idx="41">
                  <c:v>2020-06</c:v>
                </c:pt>
                <c:pt idx="42">
                  <c:v>2020-07</c:v>
                </c:pt>
                <c:pt idx="43">
                  <c:v>2020-08</c:v>
                </c:pt>
                <c:pt idx="44">
                  <c:v>2020-09</c:v>
                </c:pt>
                <c:pt idx="45">
                  <c:v>2020-10</c:v>
                </c:pt>
                <c:pt idx="46">
                  <c:v>2020-11</c:v>
                </c:pt>
                <c:pt idx="47">
                  <c:v>2020-12</c:v>
                </c:pt>
                <c:pt idx="48">
                  <c:v>2021-01</c:v>
                </c:pt>
                <c:pt idx="49">
                  <c:v>2021-02</c:v>
                </c:pt>
                <c:pt idx="50">
                  <c:v>2021-03</c:v>
                </c:pt>
                <c:pt idx="51">
                  <c:v>2021-04</c:v>
                </c:pt>
                <c:pt idx="52">
                  <c:v>2021-05</c:v>
                </c:pt>
                <c:pt idx="53">
                  <c:v>2021-06</c:v>
                </c:pt>
                <c:pt idx="54">
                  <c:v>2021-07</c:v>
                </c:pt>
                <c:pt idx="55">
                  <c:v>2021-08</c:v>
                </c:pt>
                <c:pt idx="56">
                  <c:v>2021-09</c:v>
                </c:pt>
                <c:pt idx="57">
                  <c:v>2021-10</c:v>
                </c:pt>
                <c:pt idx="58">
                  <c:v>2021-11</c:v>
                </c:pt>
                <c:pt idx="59">
                  <c:v>2021-12</c:v>
                </c:pt>
                <c:pt idx="60">
                  <c:v>2022-01</c:v>
                </c:pt>
                <c:pt idx="61">
                  <c:v>2022-02</c:v>
                </c:pt>
                <c:pt idx="62">
                  <c:v>2022-03</c:v>
                </c:pt>
                <c:pt idx="63">
                  <c:v>2022-04</c:v>
                </c:pt>
                <c:pt idx="64">
                  <c:v>2022-05</c:v>
                </c:pt>
                <c:pt idx="65">
                  <c:v>2022-06</c:v>
                </c:pt>
                <c:pt idx="66">
                  <c:v>2022-07</c:v>
                </c:pt>
                <c:pt idx="67">
                  <c:v>2022-08</c:v>
                </c:pt>
                <c:pt idx="68">
                  <c:v>2022-09</c:v>
                </c:pt>
                <c:pt idx="69">
                  <c:v>2022-10</c:v>
                </c:pt>
                <c:pt idx="70">
                  <c:v>2022-11</c:v>
                </c:pt>
                <c:pt idx="71">
                  <c:v>2022-12</c:v>
                </c:pt>
                <c:pt idx="72">
                  <c:v>2023-01</c:v>
                </c:pt>
                <c:pt idx="73">
                  <c:v>2023-02</c:v>
                </c:pt>
                <c:pt idx="74">
                  <c:v>2023-03</c:v>
                </c:pt>
                <c:pt idx="75">
                  <c:v>2023-04</c:v>
                </c:pt>
                <c:pt idx="76">
                  <c:v>2023-05</c:v>
                </c:pt>
                <c:pt idx="77">
                  <c:v>2023-06</c:v>
                </c:pt>
                <c:pt idx="78">
                  <c:v>2023-07</c:v>
                </c:pt>
                <c:pt idx="79">
                  <c:v>2023-08</c:v>
                </c:pt>
                <c:pt idx="80">
                  <c:v>2023-09</c:v>
                </c:pt>
                <c:pt idx="81">
                  <c:v>2023-10</c:v>
                </c:pt>
                <c:pt idx="82">
                  <c:v>2023-11</c:v>
                </c:pt>
                <c:pt idx="83">
                  <c:v>2023-12</c:v>
                </c:pt>
                <c:pt idx="84">
                  <c:v>2024-01</c:v>
                </c:pt>
                <c:pt idx="85">
                  <c:v>2024-02</c:v>
                </c:pt>
                <c:pt idx="86">
                  <c:v>2024-03</c:v>
                </c:pt>
              </c:strCache>
            </c:strRef>
          </c:cat>
          <c:val>
            <c:numRef>
              <c:f>'Förskrivning (1)'!$B$17:$CJ$17</c:f>
              <c:numCache>
                <c:formatCode>#,##0.00</c:formatCode>
                <c:ptCount val="87"/>
                <c:pt idx="0">
                  <c:v>0.90566137519501499</c:v>
                </c:pt>
                <c:pt idx="1">
                  <c:v>0.83999541660423305</c:v>
                </c:pt>
                <c:pt idx="2">
                  <c:v>0.95458031078949002</c:v>
                </c:pt>
                <c:pt idx="3">
                  <c:v>0.79416145893013002</c:v>
                </c:pt>
                <c:pt idx="4">
                  <c:v>0.73951327862639205</c:v>
                </c:pt>
                <c:pt idx="5">
                  <c:v>0.60553709465593697</c:v>
                </c:pt>
                <c:pt idx="6">
                  <c:v>0.48786722255030701</c:v>
                </c:pt>
                <c:pt idx="7">
                  <c:v>0.71571487752637597</c:v>
                </c:pt>
                <c:pt idx="8">
                  <c:v>0.87437088485980996</c:v>
                </c:pt>
                <c:pt idx="9">
                  <c:v>1.0189241359858301</c:v>
                </c:pt>
                <c:pt idx="10">
                  <c:v>0.98322653433580398</c:v>
                </c:pt>
                <c:pt idx="11">
                  <c:v>0.89640644143389803</c:v>
                </c:pt>
                <c:pt idx="12">
                  <c:v>0.98694058383730998</c:v>
                </c:pt>
                <c:pt idx="13">
                  <c:v>0.86043195763867297</c:v>
                </c:pt>
                <c:pt idx="14">
                  <c:v>0.947948199050059</c:v>
                </c:pt>
                <c:pt idx="15">
                  <c:v>0.80887535997552995</c:v>
                </c:pt>
                <c:pt idx="16">
                  <c:v>0.64164135411020895</c:v>
                </c:pt>
                <c:pt idx="17">
                  <c:v>0.52423095102859696</c:v>
                </c:pt>
                <c:pt idx="18">
                  <c:v>0.46314288152857103</c:v>
                </c:pt>
                <c:pt idx="19">
                  <c:v>0.71009465184782805</c:v>
                </c:pt>
                <c:pt idx="20">
                  <c:v>0.78634642654289599</c:v>
                </c:pt>
                <c:pt idx="21">
                  <c:v>0.96354515296495902</c:v>
                </c:pt>
                <c:pt idx="22">
                  <c:v>0.93711698105359997</c:v>
                </c:pt>
                <c:pt idx="23">
                  <c:v>0.842668760124481</c:v>
                </c:pt>
                <c:pt idx="24">
                  <c:v>0.92145296067955396</c:v>
                </c:pt>
                <c:pt idx="25">
                  <c:v>0.814376713859847</c:v>
                </c:pt>
                <c:pt idx="26">
                  <c:v>0.95387445374050195</c:v>
                </c:pt>
                <c:pt idx="27">
                  <c:v>0.80029896029390901</c:v>
                </c:pt>
                <c:pt idx="28">
                  <c:v>0.72009842482735598</c:v>
                </c:pt>
                <c:pt idx="29">
                  <c:v>0.519597086160971</c:v>
                </c:pt>
                <c:pt idx="30">
                  <c:v>0.47907021983478698</c:v>
                </c:pt>
                <c:pt idx="31">
                  <c:v>0.69450250925292401</c:v>
                </c:pt>
                <c:pt idx="32">
                  <c:v>0.79262018562157999</c:v>
                </c:pt>
                <c:pt idx="33">
                  <c:v>0.953447855147594</c:v>
                </c:pt>
                <c:pt idx="34">
                  <c:v>0.86130255907963904</c:v>
                </c:pt>
                <c:pt idx="35">
                  <c:v>0.84253222099172198</c:v>
                </c:pt>
                <c:pt idx="36">
                  <c:v>0.896898338760858</c:v>
                </c:pt>
                <c:pt idx="37">
                  <c:v>0.81444427009428799</c:v>
                </c:pt>
                <c:pt idx="38">
                  <c:v>0.90404996716561203</c:v>
                </c:pt>
                <c:pt idx="39">
                  <c:v>0.77111381564195802</c:v>
                </c:pt>
                <c:pt idx="40">
                  <c:v>0.63733629607068498</c:v>
                </c:pt>
                <c:pt idx="41">
                  <c:v>0.52753776585652701</c:v>
                </c:pt>
                <c:pt idx="42">
                  <c:v>0.50355877649941205</c:v>
                </c:pt>
                <c:pt idx="43">
                  <c:v>0.60872978245167098</c:v>
                </c:pt>
                <c:pt idx="44">
                  <c:v>0.82075453045142399</c:v>
                </c:pt>
                <c:pt idx="45">
                  <c:v>0.91372569971322004</c:v>
                </c:pt>
                <c:pt idx="46">
                  <c:v>0.91330501568941103</c:v>
                </c:pt>
                <c:pt idx="47">
                  <c:v>0.90573270326084798</c:v>
                </c:pt>
                <c:pt idx="48">
                  <c:v>0.88252877311360001</c:v>
                </c:pt>
                <c:pt idx="49">
                  <c:v>0.87374947219679</c:v>
                </c:pt>
                <c:pt idx="50">
                  <c:v>0.95610767603543501</c:v>
                </c:pt>
                <c:pt idx="51">
                  <c:v>0.79306351615182302</c:v>
                </c:pt>
                <c:pt idx="52">
                  <c:v>0.664300436038612</c:v>
                </c:pt>
                <c:pt idx="53">
                  <c:v>0.52843030280226899</c:v>
                </c:pt>
                <c:pt idx="54">
                  <c:v>0.416807762574258</c:v>
                </c:pt>
                <c:pt idx="55">
                  <c:v>0.68771190515010505</c:v>
                </c:pt>
                <c:pt idx="56">
                  <c:v>0.83821420658113099</c:v>
                </c:pt>
                <c:pt idx="57">
                  <c:v>0.88336489701043897</c:v>
                </c:pt>
                <c:pt idx="58">
                  <c:v>0.83905033047796995</c:v>
                </c:pt>
                <c:pt idx="59">
                  <c:v>0.80644149850124802</c:v>
                </c:pt>
                <c:pt idx="60">
                  <c:v>0.81278965724125996</c:v>
                </c:pt>
                <c:pt idx="61">
                  <c:v>0.75565008887687202</c:v>
                </c:pt>
                <c:pt idx="62">
                  <c:v>0.82603941222430699</c:v>
                </c:pt>
                <c:pt idx="63">
                  <c:v>0.67780777835147399</c:v>
                </c:pt>
                <c:pt idx="64">
                  <c:v>0.57677839660574404</c:v>
                </c:pt>
                <c:pt idx="65">
                  <c:v>0.47657712454645501</c:v>
                </c:pt>
                <c:pt idx="66">
                  <c:v>0.39666453980495497</c:v>
                </c:pt>
                <c:pt idx="67">
                  <c:v>0.59251248064811202</c:v>
                </c:pt>
                <c:pt idx="68">
                  <c:v>0.72376786594891596</c:v>
                </c:pt>
                <c:pt idx="69">
                  <c:v>0.82769563159718795</c:v>
                </c:pt>
                <c:pt idx="70">
                  <c:v>0.82852374128362805</c:v>
                </c:pt>
                <c:pt idx="71">
                  <c:v>0.78463392790228603</c:v>
                </c:pt>
                <c:pt idx="72">
                  <c:v>0.84094538658023399</c:v>
                </c:pt>
                <c:pt idx="73">
                  <c:v>0.82935185097006803</c:v>
                </c:pt>
                <c:pt idx="74">
                  <c:v>0.87862437731327303</c:v>
                </c:pt>
                <c:pt idx="75">
                  <c:v>0.70736922173402195</c:v>
                </c:pt>
                <c:pt idx="76">
                  <c:v>0.65081247051774405</c:v>
                </c:pt>
                <c:pt idx="77">
                  <c:v>0.50081413033544298</c:v>
                </c:pt>
                <c:pt idx="78">
                  <c:v>0.46351946105514402</c:v>
                </c:pt>
                <c:pt idx="79">
                  <c:v>0.74261473336155703</c:v>
                </c:pt>
                <c:pt idx="80">
                  <c:v>0.83769564844979205</c:v>
                </c:pt>
                <c:pt idx="81">
                  <c:v>0.92949791129360404</c:v>
                </c:pt>
                <c:pt idx="82">
                  <c:v>0.95818611843229595</c:v>
                </c:pt>
                <c:pt idx="83">
                  <c:v>0.85736756191632302</c:v>
                </c:pt>
                <c:pt idx="84">
                  <c:v>0.96870606858911501</c:v>
                </c:pt>
                <c:pt idx="85">
                  <c:v>0.84731228875750997</c:v>
                </c:pt>
                <c:pt idx="86">
                  <c:v>0.94222755956544302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A6-44D1-8DBB-5A8D77B0F7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39868184"/>
        <c:axId val="1339869496"/>
      </c:lineChart>
      <c:catAx>
        <c:axId val="1339868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39869496"/>
        <c:crosses val="autoZero"/>
        <c:auto val="1"/>
        <c:lblAlgn val="ctr"/>
        <c:lblOffset val="100"/>
        <c:noMultiLvlLbl val="0"/>
      </c:catAx>
      <c:valAx>
        <c:axId val="1339869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/>
                  <a:t>Recept / 1000 invånare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39868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25735339584917"/>
          <c:y val="8.4735520467218564E-2"/>
          <c:w val="0.2829308129689348"/>
          <c:h val="0.21671377778523615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800" b="1"/>
              <a:t>Fall</a:t>
            </a:r>
            <a:r>
              <a:rPr lang="sv-SE" sz="1800" b="1" baseline="0"/>
              <a:t> av anmälningspliktig antibiotikaresistens per år i Sverige 2012-2023</a:t>
            </a:r>
          </a:p>
          <a:p>
            <a:pPr>
              <a:defRPr/>
            </a:pPr>
            <a:r>
              <a:rPr lang="sv-SE" sz="1000" b="1" i="1" baseline="0"/>
              <a:t>Källa: Folkhälsomyndigheten</a:t>
            </a:r>
            <a:endParaRPr lang="sv-SE" sz="1000" b="1" i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Blad1!$A$5:$A$9</c:f>
              <c:strCache>
                <c:ptCount val="5"/>
                <c:pt idx="0">
                  <c:v>MRSA</c:v>
                </c:pt>
                <c:pt idx="1">
                  <c:v>PNSP</c:v>
                </c:pt>
                <c:pt idx="2">
                  <c:v>VRE</c:v>
                </c:pt>
                <c:pt idx="3">
                  <c:v>ESBL</c:v>
                </c:pt>
                <c:pt idx="4">
                  <c:v>ESBL-karba</c:v>
                </c:pt>
              </c:strCache>
            </c:strRef>
          </c:cat>
          <c:val>
            <c:numRef>
              <c:f>Blad1!$B$5:$B$9</c:f>
              <c:numCache>
                <c:formatCode>General</c:formatCode>
                <c:ptCount val="5"/>
                <c:pt idx="0" formatCode="0">
                  <c:v>2094</c:v>
                </c:pt>
                <c:pt idx="1">
                  <c:v>233</c:v>
                </c:pt>
                <c:pt idx="2">
                  <c:v>152</c:v>
                </c:pt>
                <c:pt idx="3">
                  <c:v>7224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75-4B09-8AB6-2003453120D5}"/>
            </c:ext>
          </c:extLst>
        </c:ser>
        <c:ser>
          <c:idx val="1"/>
          <c:order val="1"/>
          <c:tx>
            <c:strRef>
              <c:f>Blad1!$C$4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Blad1!$A$5:$A$9</c:f>
              <c:strCache>
                <c:ptCount val="5"/>
                <c:pt idx="0">
                  <c:v>MRSA</c:v>
                </c:pt>
                <c:pt idx="1">
                  <c:v>PNSP</c:v>
                </c:pt>
                <c:pt idx="2">
                  <c:v>VRE</c:v>
                </c:pt>
                <c:pt idx="3">
                  <c:v>ESBL</c:v>
                </c:pt>
                <c:pt idx="4">
                  <c:v>ESBL-karba</c:v>
                </c:pt>
              </c:strCache>
            </c:strRef>
          </c:cat>
          <c:val>
            <c:numRef>
              <c:f>Blad1!$C$5:$C$9</c:f>
              <c:numCache>
                <c:formatCode>General</c:formatCode>
                <c:ptCount val="5"/>
                <c:pt idx="0" formatCode="0">
                  <c:v>2450</c:v>
                </c:pt>
                <c:pt idx="1">
                  <c:v>53</c:v>
                </c:pt>
                <c:pt idx="2">
                  <c:v>227</c:v>
                </c:pt>
                <c:pt idx="3">
                  <c:v>8127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75-4B09-8AB6-2003453120D5}"/>
            </c:ext>
          </c:extLst>
        </c:ser>
        <c:ser>
          <c:idx val="2"/>
          <c:order val="2"/>
          <c:tx>
            <c:strRef>
              <c:f>Blad1!$D$4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Blad1!$A$5:$A$9</c:f>
              <c:strCache>
                <c:ptCount val="5"/>
                <c:pt idx="0">
                  <c:v>MRSA</c:v>
                </c:pt>
                <c:pt idx="1">
                  <c:v>PNSP</c:v>
                </c:pt>
                <c:pt idx="2">
                  <c:v>VRE</c:v>
                </c:pt>
                <c:pt idx="3">
                  <c:v>ESBL</c:v>
                </c:pt>
                <c:pt idx="4">
                  <c:v>ESBL-karba</c:v>
                </c:pt>
              </c:strCache>
            </c:strRef>
          </c:cat>
          <c:val>
            <c:numRef>
              <c:f>Blad1!$D$5:$D$9</c:f>
              <c:numCache>
                <c:formatCode>General</c:formatCode>
                <c:ptCount val="5"/>
                <c:pt idx="0" formatCode="0">
                  <c:v>2917</c:v>
                </c:pt>
                <c:pt idx="1">
                  <c:v>70</c:v>
                </c:pt>
                <c:pt idx="2">
                  <c:v>402</c:v>
                </c:pt>
                <c:pt idx="3">
                  <c:v>8894</c:v>
                </c:pt>
                <c:pt idx="4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75-4B09-8AB6-2003453120D5}"/>
            </c:ext>
          </c:extLst>
        </c:ser>
        <c:ser>
          <c:idx val="3"/>
          <c:order val="3"/>
          <c:tx>
            <c:strRef>
              <c:f>Blad1!$E$4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Blad1!$A$5:$A$9</c:f>
              <c:strCache>
                <c:ptCount val="5"/>
                <c:pt idx="0">
                  <c:v>MRSA</c:v>
                </c:pt>
                <c:pt idx="1">
                  <c:v>PNSP</c:v>
                </c:pt>
                <c:pt idx="2">
                  <c:v>VRE</c:v>
                </c:pt>
                <c:pt idx="3">
                  <c:v>ESBL</c:v>
                </c:pt>
                <c:pt idx="4">
                  <c:v>ESBL-karba</c:v>
                </c:pt>
              </c:strCache>
            </c:strRef>
          </c:cat>
          <c:val>
            <c:numRef>
              <c:f>Blad1!$E$5:$E$9</c:f>
              <c:numCache>
                <c:formatCode>General</c:formatCode>
                <c:ptCount val="5"/>
                <c:pt idx="0" formatCode="0">
                  <c:v>3880</c:v>
                </c:pt>
                <c:pt idx="1">
                  <c:v>59</c:v>
                </c:pt>
                <c:pt idx="2">
                  <c:v>157</c:v>
                </c:pt>
                <c:pt idx="3">
                  <c:v>9580</c:v>
                </c:pt>
                <c:pt idx="4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75-4B09-8AB6-2003453120D5}"/>
            </c:ext>
          </c:extLst>
        </c:ser>
        <c:ser>
          <c:idx val="4"/>
          <c:order val="4"/>
          <c:tx>
            <c:strRef>
              <c:f>Blad1!$F$4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Blad1!$A$5:$A$9</c:f>
              <c:strCache>
                <c:ptCount val="5"/>
                <c:pt idx="0">
                  <c:v>MRSA</c:v>
                </c:pt>
                <c:pt idx="1">
                  <c:v>PNSP</c:v>
                </c:pt>
                <c:pt idx="2">
                  <c:v>VRE</c:v>
                </c:pt>
                <c:pt idx="3">
                  <c:v>ESBL</c:v>
                </c:pt>
                <c:pt idx="4">
                  <c:v>ESBL-karba</c:v>
                </c:pt>
              </c:strCache>
            </c:strRef>
          </c:cat>
          <c:val>
            <c:numRef>
              <c:f>Blad1!$F$5:$F$9</c:f>
              <c:numCache>
                <c:formatCode>General</c:formatCode>
                <c:ptCount val="5"/>
                <c:pt idx="0" formatCode="0">
                  <c:v>4395</c:v>
                </c:pt>
                <c:pt idx="1">
                  <c:v>67</c:v>
                </c:pt>
                <c:pt idx="2">
                  <c:v>165</c:v>
                </c:pt>
                <c:pt idx="3">
                  <c:v>10654</c:v>
                </c:pt>
                <c:pt idx="4">
                  <c:v>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75-4B09-8AB6-2003453120D5}"/>
            </c:ext>
          </c:extLst>
        </c:ser>
        <c:ser>
          <c:idx val="5"/>
          <c:order val="5"/>
          <c:tx>
            <c:strRef>
              <c:f>Blad1!$G$4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Blad1!$A$5:$A$9</c:f>
              <c:strCache>
                <c:ptCount val="5"/>
                <c:pt idx="0">
                  <c:v>MRSA</c:v>
                </c:pt>
                <c:pt idx="1">
                  <c:v>PNSP</c:v>
                </c:pt>
                <c:pt idx="2">
                  <c:v>VRE</c:v>
                </c:pt>
                <c:pt idx="3">
                  <c:v>ESBL</c:v>
                </c:pt>
                <c:pt idx="4">
                  <c:v>ESBL-karba</c:v>
                </c:pt>
              </c:strCache>
            </c:strRef>
          </c:cat>
          <c:val>
            <c:numRef>
              <c:f>Blad1!$G$5:$G$9</c:f>
              <c:numCache>
                <c:formatCode>General</c:formatCode>
                <c:ptCount val="5"/>
                <c:pt idx="0" formatCode="0">
                  <c:v>3726</c:v>
                </c:pt>
                <c:pt idx="1">
                  <c:v>61</c:v>
                </c:pt>
                <c:pt idx="2">
                  <c:v>244</c:v>
                </c:pt>
                <c:pt idx="3">
                  <c:v>10078</c:v>
                </c:pt>
                <c:pt idx="4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075-4B09-8AB6-2003453120D5}"/>
            </c:ext>
          </c:extLst>
        </c:ser>
        <c:ser>
          <c:idx val="6"/>
          <c:order val="6"/>
          <c:tx>
            <c:strRef>
              <c:f>Blad1!$H$4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Blad1!$A$5:$A$9</c:f>
              <c:strCache>
                <c:ptCount val="5"/>
                <c:pt idx="0">
                  <c:v>MRSA</c:v>
                </c:pt>
                <c:pt idx="1">
                  <c:v>PNSP</c:v>
                </c:pt>
                <c:pt idx="2">
                  <c:v>VRE</c:v>
                </c:pt>
                <c:pt idx="3">
                  <c:v>ESBL</c:v>
                </c:pt>
                <c:pt idx="4">
                  <c:v>ESBL-karba</c:v>
                </c:pt>
              </c:strCache>
            </c:strRef>
          </c:cat>
          <c:val>
            <c:numRef>
              <c:f>Blad1!$H$5:$H$9</c:f>
              <c:numCache>
                <c:formatCode>General</c:formatCode>
                <c:ptCount val="5"/>
                <c:pt idx="0" formatCode="0">
                  <c:v>3859</c:v>
                </c:pt>
                <c:pt idx="1">
                  <c:v>91</c:v>
                </c:pt>
                <c:pt idx="2">
                  <c:v>444</c:v>
                </c:pt>
                <c:pt idx="3">
                  <c:v>10339</c:v>
                </c:pt>
                <c:pt idx="4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75-4B09-8AB6-2003453120D5}"/>
            </c:ext>
          </c:extLst>
        </c:ser>
        <c:ser>
          <c:idx val="7"/>
          <c:order val="7"/>
          <c:tx>
            <c:strRef>
              <c:f>Blad1!$I$4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Blad1!$A$5:$A$9</c:f>
              <c:strCache>
                <c:ptCount val="5"/>
                <c:pt idx="0">
                  <c:v>MRSA</c:v>
                </c:pt>
                <c:pt idx="1">
                  <c:v>PNSP</c:v>
                </c:pt>
                <c:pt idx="2">
                  <c:v>VRE</c:v>
                </c:pt>
                <c:pt idx="3">
                  <c:v>ESBL</c:v>
                </c:pt>
                <c:pt idx="4">
                  <c:v>ESBL-karba</c:v>
                </c:pt>
              </c:strCache>
            </c:strRef>
          </c:cat>
          <c:val>
            <c:numRef>
              <c:f>Blad1!$I$5:$I$9</c:f>
              <c:numCache>
                <c:formatCode>General</c:formatCode>
                <c:ptCount val="5"/>
                <c:pt idx="0" formatCode="0">
                  <c:v>3857</c:v>
                </c:pt>
                <c:pt idx="1">
                  <c:v>127</c:v>
                </c:pt>
                <c:pt idx="2">
                  <c:v>232</c:v>
                </c:pt>
                <c:pt idx="3">
                  <c:v>10717</c:v>
                </c:pt>
                <c:pt idx="4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075-4B09-8AB6-2003453120D5}"/>
            </c:ext>
          </c:extLst>
        </c:ser>
        <c:ser>
          <c:idx val="8"/>
          <c:order val="8"/>
          <c:tx>
            <c:strRef>
              <c:f>Blad1!$J$4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Blad1!$A$5:$A$9</c:f>
              <c:strCache>
                <c:ptCount val="5"/>
                <c:pt idx="0">
                  <c:v>MRSA</c:v>
                </c:pt>
                <c:pt idx="1">
                  <c:v>PNSP</c:v>
                </c:pt>
                <c:pt idx="2">
                  <c:v>VRE</c:v>
                </c:pt>
                <c:pt idx="3">
                  <c:v>ESBL</c:v>
                </c:pt>
                <c:pt idx="4">
                  <c:v>ESBL-karba</c:v>
                </c:pt>
              </c:strCache>
            </c:strRef>
          </c:cat>
          <c:val>
            <c:numRef>
              <c:f>Blad1!$J$5:$J$9</c:f>
              <c:numCache>
                <c:formatCode>General</c:formatCode>
                <c:ptCount val="5"/>
                <c:pt idx="0" formatCode="0">
                  <c:v>3111</c:v>
                </c:pt>
                <c:pt idx="1">
                  <c:v>112</c:v>
                </c:pt>
                <c:pt idx="2">
                  <c:v>79</c:v>
                </c:pt>
                <c:pt idx="3">
                  <c:v>8230</c:v>
                </c:pt>
                <c:pt idx="4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075-4B09-8AB6-2003453120D5}"/>
            </c:ext>
          </c:extLst>
        </c:ser>
        <c:ser>
          <c:idx val="9"/>
          <c:order val="9"/>
          <c:tx>
            <c:strRef>
              <c:f>Blad1!$K$4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Blad1!$A$5:$A$9</c:f>
              <c:strCache>
                <c:ptCount val="5"/>
                <c:pt idx="0">
                  <c:v>MRSA</c:v>
                </c:pt>
                <c:pt idx="1">
                  <c:v>PNSP</c:v>
                </c:pt>
                <c:pt idx="2">
                  <c:v>VRE</c:v>
                </c:pt>
                <c:pt idx="3">
                  <c:v>ESBL</c:v>
                </c:pt>
                <c:pt idx="4">
                  <c:v>ESBL-karba</c:v>
                </c:pt>
              </c:strCache>
            </c:strRef>
          </c:cat>
          <c:val>
            <c:numRef>
              <c:f>Blad1!$K$5:$K$9</c:f>
              <c:numCache>
                <c:formatCode>General</c:formatCode>
                <c:ptCount val="5"/>
                <c:pt idx="0" formatCode="0">
                  <c:v>2895</c:v>
                </c:pt>
                <c:pt idx="1">
                  <c:v>92</c:v>
                </c:pt>
                <c:pt idx="2">
                  <c:v>209</c:v>
                </c:pt>
                <c:pt idx="3">
                  <c:v>7861</c:v>
                </c:pt>
                <c:pt idx="4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075-4B09-8AB6-2003453120D5}"/>
            </c:ext>
          </c:extLst>
        </c:ser>
        <c:ser>
          <c:idx val="10"/>
          <c:order val="10"/>
          <c:tx>
            <c:strRef>
              <c:f>Blad1!$L$4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Blad1!$A$5:$A$9</c:f>
              <c:strCache>
                <c:ptCount val="5"/>
                <c:pt idx="0">
                  <c:v>MRSA</c:v>
                </c:pt>
                <c:pt idx="1">
                  <c:v>PNSP</c:v>
                </c:pt>
                <c:pt idx="2">
                  <c:v>VRE</c:v>
                </c:pt>
                <c:pt idx="3">
                  <c:v>ESBL</c:v>
                </c:pt>
                <c:pt idx="4">
                  <c:v>ESBL-karba</c:v>
                </c:pt>
              </c:strCache>
            </c:strRef>
          </c:cat>
          <c:val>
            <c:numRef>
              <c:f>Blad1!$L$5:$L$9</c:f>
              <c:numCache>
                <c:formatCode>General</c:formatCode>
                <c:ptCount val="5"/>
                <c:pt idx="0" formatCode="0">
                  <c:v>3341</c:v>
                </c:pt>
                <c:pt idx="1">
                  <c:v>152</c:v>
                </c:pt>
                <c:pt idx="2">
                  <c:v>236</c:v>
                </c:pt>
                <c:pt idx="3">
                  <c:v>9615</c:v>
                </c:pt>
                <c:pt idx="4">
                  <c:v>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075-4B09-8AB6-2003453120D5}"/>
            </c:ext>
          </c:extLst>
        </c:ser>
        <c:ser>
          <c:idx val="11"/>
          <c:order val="11"/>
          <c:tx>
            <c:strRef>
              <c:f>Blad1!$M$4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Blad1!$A$5:$A$9</c:f>
              <c:strCache>
                <c:ptCount val="5"/>
                <c:pt idx="0">
                  <c:v>MRSA</c:v>
                </c:pt>
                <c:pt idx="1">
                  <c:v>PNSP</c:v>
                </c:pt>
                <c:pt idx="2">
                  <c:v>VRE</c:v>
                </c:pt>
                <c:pt idx="3">
                  <c:v>ESBL</c:v>
                </c:pt>
                <c:pt idx="4">
                  <c:v>ESBL-karba</c:v>
                </c:pt>
              </c:strCache>
            </c:strRef>
          </c:cat>
          <c:val>
            <c:numRef>
              <c:f>Blad1!$M$5:$M$9</c:f>
              <c:numCache>
                <c:formatCode>General</c:formatCode>
                <c:ptCount val="5"/>
                <c:pt idx="0" formatCode="0">
                  <c:v>3557</c:v>
                </c:pt>
                <c:pt idx="1">
                  <c:v>152</c:v>
                </c:pt>
                <c:pt idx="2">
                  <c:v>259</c:v>
                </c:pt>
                <c:pt idx="3">
                  <c:v>10925</c:v>
                </c:pt>
                <c:pt idx="4">
                  <c:v>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075-4B09-8AB6-200345312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2611256"/>
        <c:axId val="472612240"/>
      </c:barChart>
      <c:catAx>
        <c:axId val="472611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2612240"/>
        <c:crosses val="autoZero"/>
        <c:auto val="1"/>
        <c:lblAlgn val="ctr"/>
        <c:lblOffset val="100"/>
        <c:noMultiLvlLbl val="0"/>
      </c:catAx>
      <c:valAx>
        <c:axId val="47261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/>
                  <a:t>Antal fall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2611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0.44726</cdr:x>
      <cdr:y>0.30263</cdr:y>
    </cdr:from>
    <cdr:to>
      <cdr:x>0.54602</cdr:x>
      <cdr:y>0.33362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21DA8A75-DEC0-7BDF-8C83-479A1CF9FA6A}"/>
            </a:ext>
          </a:extLst>
        </cdr:cNvPr>
        <cdr:cNvSpPr txBox="1"/>
      </cdr:nvSpPr>
      <cdr:spPr>
        <a:xfrm xmlns:a="http://schemas.openxmlformats.org/drawingml/2006/main">
          <a:off x="4162560" y="1837654"/>
          <a:ext cx="919052" cy="1881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400" dirty="0"/>
            <a:t>Utbrott av covid-19</a:t>
          </a:r>
        </a:p>
      </cdr:txBody>
    </cdr:sp>
  </cdr:relSizeAnchor>
  <cdr:relSizeAnchor xmlns:cdr="http://schemas.openxmlformats.org/drawingml/2006/chartDrawing">
    <cdr:from>
      <cdr:x>0.39582</cdr:x>
      <cdr:y>0.35364</cdr:y>
    </cdr:from>
    <cdr:to>
      <cdr:x>0.45579</cdr:x>
      <cdr:y>0.38351</cdr:y>
    </cdr:to>
    <cdr:sp macro="" textlink="">
      <cdr:nvSpPr>
        <cdr:cNvPr id="3" name="Pil: nedåt 2">
          <a:extLst xmlns:a="http://schemas.openxmlformats.org/drawingml/2006/main">
            <a:ext uri="{FF2B5EF4-FFF2-40B4-BE49-F238E27FC236}">
              <a16:creationId xmlns:a16="http://schemas.microsoft.com/office/drawing/2014/main" id="{10675AC4-4809-4567-E0D4-DCA0D8AC78CE}"/>
            </a:ext>
          </a:extLst>
        </cdr:cNvPr>
        <cdr:cNvSpPr/>
      </cdr:nvSpPr>
      <cdr:spPr>
        <a:xfrm xmlns:a="http://schemas.openxmlformats.org/drawingml/2006/main" rot="3231723">
          <a:off x="3871606" y="1960282"/>
          <a:ext cx="181435" cy="558073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0.83818</cdr:x>
      <cdr:y>0.62958</cdr:y>
    </cdr:from>
    <cdr:to>
      <cdr:x>0.98193</cdr:x>
      <cdr:y>0.66796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078F57A5-C3E9-537D-89B1-1122FFD0E270}"/>
            </a:ext>
          </a:extLst>
        </cdr:cNvPr>
        <cdr:cNvSpPr txBox="1"/>
      </cdr:nvSpPr>
      <cdr:spPr>
        <a:xfrm xmlns:a="http://schemas.openxmlformats.org/drawingml/2006/main">
          <a:off x="7800678" y="3822916"/>
          <a:ext cx="1337845" cy="233059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100" dirty="0"/>
            <a:t>* J01 </a:t>
          </a:r>
          <a:r>
            <a:rPr lang="sv-SE" sz="1100" dirty="0" err="1"/>
            <a:t>exkl</a:t>
          </a:r>
          <a:r>
            <a:rPr lang="sv-SE" sz="1100" dirty="0"/>
            <a:t> </a:t>
          </a:r>
          <a:r>
            <a:rPr lang="sv-SE" sz="1100" dirty="0" err="1"/>
            <a:t>metenamin</a:t>
          </a:r>
          <a:endParaRPr lang="sv-SE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0.48251</cdr:x>
      <cdr:y>0.24827</cdr:y>
    </cdr:from>
    <cdr:to>
      <cdr:x>0.61289</cdr:x>
      <cdr:y>0.29227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4A1BB8F4-025C-4232-96EC-71BBFA57FDB0}"/>
            </a:ext>
          </a:extLst>
        </cdr:cNvPr>
        <cdr:cNvSpPr txBox="1"/>
      </cdr:nvSpPr>
      <cdr:spPr>
        <a:xfrm xmlns:a="http://schemas.openxmlformats.org/drawingml/2006/main">
          <a:off x="4489996" y="1508388"/>
          <a:ext cx="1213251" cy="267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400" dirty="0"/>
            <a:t>Utbrott av covid-19</a:t>
          </a:r>
        </a:p>
      </cdr:txBody>
    </cdr:sp>
  </cdr:relSizeAnchor>
  <cdr:relSizeAnchor xmlns:cdr="http://schemas.openxmlformats.org/drawingml/2006/chartDrawing">
    <cdr:from>
      <cdr:x>0.46519</cdr:x>
      <cdr:y>0.27601</cdr:y>
    </cdr:from>
    <cdr:to>
      <cdr:x>0.47809</cdr:x>
      <cdr:y>0.35968</cdr:y>
    </cdr:to>
    <cdr:sp macro="" textlink="">
      <cdr:nvSpPr>
        <cdr:cNvPr id="3" name="Pil: nedåt 2">
          <a:extLst xmlns:a="http://schemas.openxmlformats.org/drawingml/2006/main">
            <a:ext uri="{FF2B5EF4-FFF2-40B4-BE49-F238E27FC236}">
              <a16:creationId xmlns:a16="http://schemas.microsoft.com/office/drawing/2014/main" id="{ED76037F-80B1-4132-8E70-7CAF1D33F57C}"/>
            </a:ext>
          </a:extLst>
        </cdr:cNvPr>
        <cdr:cNvSpPr/>
      </cdr:nvSpPr>
      <cdr:spPr>
        <a:xfrm xmlns:a="http://schemas.openxmlformats.org/drawingml/2006/main" rot="2664637">
          <a:off x="4236364" y="1614654"/>
          <a:ext cx="117476" cy="489466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80C56-3A98-4180-A7D3-6AF71E4C1585}" type="datetimeFigureOut">
              <a:rPr lang="sv-SE" smtClean="0"/>
              <a:t>2024-05-24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6B4A7-C609-40B3-847B-C68C868F39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4320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92052-D673-4656-A0CC-E8B88C1B6CA4}" type="datetimeFigureOut">
              <a:rPr lang="sv-SE" smtClean="0"/>
              <a:t>2024-05-24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6A6E7-68F8-4F17-A9C0-F910A0F14C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4268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6A6E7-68F8-4F17-A9C0-F910A0F14C4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6629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77031EDE-AF6B-476E-8962-922A0EBFD5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0" y="222250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8C989AC-9540-474B-ACE6-5890B3BA04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00800" y="657225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FB851DC-039D-4F34-B690-707A30CA5A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439738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1F692563-4797-4F42-B9C9-958D7B6B661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3C3C86-1F00-4EC7-8E7E-4C7E52FE0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1200"/>
            <a:ext cx="7772400" cy="1468800"/>
          </a:xfrm>
        </p:spPr>
        <p:txBody>
          <a:bodyPr anchor="b"/>
          <a:lstStyle>
            <a:lvl1pPr algn="ctr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defRPr sz="3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2703DA0-7503-495A-B499-352EFC0F4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8000"/>
            <a:ext cx="6400800" cy="1753200"/>
          </a:xfrm>
        </p:spPr>
        <p:txBody>
          <a:bodyPr/>
          <a:lstStyle>
            <a:lvl1pPr marL="0" indent="0" algn="ctr">
              <a:lnSpc>
                <a:spcPct val="130000"/>
              </a:lnSpc>
              <a:spcAft>
                <a:spcPts val="200"/>
              </a:spcAft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873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filerande Startsida 4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3" y="325084"/>
            <a:ext cx="2991618" cy="10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7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filerande Startsida 5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3" y="325084"/>
            <a:ext cx="2991618" cy="10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5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filerande Startsida 6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3" y="325084"/>
            <a:ext cx="2991618" cy="10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43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filerande Startsida 7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3" y="325084"/>
            <a:ext cx="2991618" cy="10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13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filerande Startsida 8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3" y="325084"/>
            <a:ext cx="2991618" cy="10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62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filerande Startsida 9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3" y="325084"/>
            <a:ext cx="2991618" cy="10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47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kvadratis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3372" y="1568221"/>
            <a:ext cx="4866740" cy="380546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5905666" y="1617171"/>
            <a:ext cx="2523585" cy="2527578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688C937-7958-48AD-9BC4-C25014360A1A}" type="datetime1">
              <a:rPr lang="sv-SE" smtClean="0"/>
              <a:pPr/>
              <a:t>2024-05-24</a:t>
            </a:fld>
            <a:endParaRPr lang="sv-SE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25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bild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3372" y="1568221"/>
            <a:ext cx="4290676" cy="380546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5178176" y="1617171"/>
            <a:ext cx="3251076" cy="2527578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5178886" y="4179992"/>
            <a:ext cx="3250800" cy="1193392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A4D0A28-16E1-4658-B8A5-6E5D28275EAC}" type="datetime1">
              <a:rPr lang="sv-SE" smtClean="0"/>
              <a:pPr/>
              <a:t>2024-05-24</a:t>
            </a:fld>
            <a:endParaRPr lang="sv-SE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3217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re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7" name="Platshållare för text 16"/>
          <p:cNvSpPr>
            <a:spLocks noGrp="1"/>
          </p:cNvSpPr>
          <p:nvPr>
            <p:ph type="body" sz="quarter" idx="16"/>
          </p:nvPr>
        </p:nvSpPr>
        <p:spPr>
          <a:xfrm>
            <a:off x="705688" y="1844675"/>
            <a:ext cx="6376987" cy="360189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705689" y="2276475"/>
            <a:ext cx="2343150" cy="2447925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3" name="Platshållare för diagram 12"/>
          <p:cNvSpPr>
            <a:spLocks noGrp="1"/>
          </p:cNvSpPr>
          <p:nvPr>
            <p:ph type="chart" sz="quarter" idx="14"/>
          </p:nvPr>
        </p:nvSpPr>
        <p:spPr>
          <a:xfrm>
            <a:off x="3396997" y="2276872"/>
            <a:ext cx="2343150" cy="2447925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5" name="Platshållare för diagram 14"/>
          <p:cNvSpPr>
            <a:spLocks noGrp="1"/>
          </p:cNvSpPr>
          <p:nvPr>
            <p:ph type="chart" sz="quarter" idx="15"/>
          </p:nvPr>
        </p:nvSpPr>
        <p:spPr>
          <a:xfrm>
            <a:off x="6088304" y="2276872"/>
            <a:ext cx="2371483" cy="2447925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20" name="Platshållare för bild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8" name="Platshållare fö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537A03C8-36AF-4FA1-A5A8-C9B2182830B6}" type="datetime1">
              <a:rPr lang="sv-SE" smtClean="0"/>
              <a:pPr/>
              <a:t>2024-05-24</a:t>
            </a:fld>
            <a:endParaRPr lang="sv-SE" dirty="0"/>
          </a:p>
        </p:txBody>
      </p:sp>
      <p:sp>
        <p:nvSpPr>
          <p:cNvPr id="19" name="Platshållare för sidfo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1178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7" name="Platshållare för text 16"/>
          <p:cNvSpPr>
            <a:spLocks noGrp="1"/>
          </p:cNvSpPr>
          <p:nvPr>
            <p:ph type="body" sz="quarter" idx="16"/>
          </p:nvPr>
        </p:nvSpPr>
        <p:spPr>
          <a:xfrm>
            <a:off x="705688" y="1361316"/>
            <a:ext cx="6376987" cy="360189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713372" y="1726058"/>
            <a:ext cx="2994532" cy="364763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3" name="Platshållare för diagram 12"/>
          <p:cNvSpPr>
            <a:spLocks noGrp="1"/>
          </p:cNvSpPr>
          <p:nvPr>
            <p:ph type="chart" sz="quarter" idx="14"/>
          </p:nvPr>
        </p:nvSpPr>
        <p:spPr>
          <a:xfrm>
            <a:off x="3933364" y="1726058"/>
            <a:ext cx="2994532" cy="364763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2B10062-CF89-469E-871A-223C6EC4DDDA}" type="datetime1">
              <a:rPr lang="sv-SE" smtClean="0"/>
              <a:pPr/>
              <a:t>2024-05-24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787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0" y="1080000"/>
            <a:ext cx="7700963" cy="8366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720000" y="2159999"/>
            <a:ext cx="7700963" cy="3938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  <a:defRPr lang="sv-SE" sz="2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 lang="sv-SE" sz="2000" baseline="0" dirty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095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Font typeface="Wingdings" pitchFamily="2" charset="2"/>
              <a:buChar char="§"/>
              <a:defRPr lang="sv-SE" sz="1600" baseline="0" dirty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 lang="sv-SE" sz="1800" baseline="0" dirty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 lang="sv-SE" sz="1800" baseline="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342900" lvl="0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Redigera format för bakgrundstext</a:t>
            </a:r>
          </a:p>
          <a:p>
            <a:pPr marL="342900" lvl="1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Nivå två</a:t>
            </a:r>
          </a:p>
          <a:p>
            <a:pPr marL="342900" lvl="2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Nivå tre</a:t>
            </a:r>
          </a:p>
          <a:p>
            <a:pPr marL="342900" lvl="3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Nivå fyra</a:t>
            </a:r>
          </a:p>
          <a:p>
            <a:pPr marL="342900" lvl="4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Nivå fem</a:t>
            </a:r>
            <a:endParaRPr lang="sv-SE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2356E6F-63B9-4900-B702-AF38629379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0" y="222250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B0015B6-1A42-4BCC-B214-DD09B43E63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00800" y="657225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972479F-031D-4A7C-B099-209E6D4282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439738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1F692563-4797-4F42-B9C9-958D7B6B661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0920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två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2" name="Platshållare för innehåll 11"/>
          <p:cNvSpPr>
            <a:spLocks noGrp="1"/>
          </p:cNvSpPr>
          <p:nvPr>
            <p:ph sz="quarter" idx="19"/>
          </p:nvPr>
        </p:nvSpPr>
        <p:spPr>
          <a:xfrm>
            <a:off x="713372" y="1568221"/>
            <a:ext cx="4866740" cy="380546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6948264" y="1402592"/>
            <a:ext cx="1511524" cy="144016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7"/>
          </p:nvPr>
        </p:nvSpPr>
        <p:spPr>
          <a:xfrm>
            <a:off x="7103710" y="2852936"/>
            <a:ext cx="1356078" cy="504056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  <a:lvl2pPr marL="18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2pPr>
            <a:lvl3pPr marL="36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3pPr>
            <a:lvl4pPr marL="54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4pPr>
            <a:lvl5pPr marL="72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diagram 12"/>
          <p:cNvSpPr>
            <a:spLocks noGrp="1"/>
          </p:cNvSpPr>
          <p:nvPr>
            <p:ph type="chart" sz="quarter" idx="14"/>
          </p:nvPr>
        </p:nvSpPr>
        <p:spPr>
          <a:xfrm>
            <a:off x="6948264" y="3398178"/>
            <a:ext cx="1511524" cy="144016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8"/>
          </p:nvPr>
        </p:nvSpPr>
        <p:spPr>
          <a:xfrm>
            <a:off x="7092950" y="4860106"/>
            <a:ext cx="1366838" cy="576064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  <a:lvl2pPr marL="18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2pPr>
            <a:lvl3pPr marL="36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3pPr>
            <a:lvl4pPr marL="54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4pPr>
            <a:lvl5pPr marL="72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datum 1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EFE2DF6-7EFA-4C8B-9452-5C00822C40BF}" type="datetime1">
              <a:rPr lang="sv-SE" smtClean="0"/>
              <a:pPr/>
              <a:t>2024-05-24</a:t>
            </a:fld>
            <a:endParaRPr lang="sv-SE" dirty="0"/>
          </a:p>
        </p:txBody>
      </p:sp>
      <p:sp>
        <p:nvSpPr>
          <p:cNvPr id="16" name="Platshållare för sidfot 1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8298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två diagram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2" name="Platshållare för innehåll 11"/>
          <p:cNvSpPr>
            <a:spLocks noGrp="1"/>
          </p:cNvSpPr>
          <p:nvPr>
            <p:ph sz="quarter" idx="19"/>
          </p:nvPr>
        </p:nvSpPr>
        <p:spPr>
          <a:xfrm>
            <a:off x="713372" y="1568221"/>
            <a:ext cx="6379578" cy="17167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715962" y="3429000"/>
            <a:ext cx="2559893" cy="144016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7"/>
          </p:nvPr>
        </p:nvSpPr>
        <p:spPr>
          <a:xfrm>
            <a:off x="871409" y="4879344"/>
            <a:ext cx="2252886" cy="504056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  <a:lvl2pPr marL="18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2pPr>
            <a:lvl3pPr marL="36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3pPr>
            <a:lvl4pPr marL="54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4pPr>
            <a:lvl5pPr marL="72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diagram 12"/>
          <p:cNvSpPr>
            <a:spLocks noGrp="1"/>
          </p:cNvSpPr>
          <p:nvPr>
            <p:ph type="chart" sz="quarter" idx="14"/>
          </p:nvPr>
        </p:nvSpPr>
        <p:spPr>
          <a:xfrm>
            <a:off x="3851920" y="3429000"/>
            <a:ext cx="3600400" cy="144016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8"/>
          </p:nvPr>
        </p:nvSpPr>
        <p:spPr>
          <a:xfrm>
            <a:off x="3996606" y="4890928"/>
            <a:ext cx="3168606" cy="576064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  <a:lvl2pPr marL="18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2pPr>
            <a:lvl3pPr marL="36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3pPr>
            <a:lvl4pPr marL="54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4pPr>
            <a:lvl5pPr marL="72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EB13ADD-DF6A-42A2-A346-74C35F184245}" type="datetime1">
              <a:rPr lang="sv-SE" smtClean="0"/>
              <a:pPr/>
              <a:t>2024-05-24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449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(ingen punktli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3372" y="1999599"/>
            <a:ext cx="7746416" cy="3374089"/>
          </a:xfrm>
        </p:spPr>
        <p:txBody>
          <a:bodyPr/>
          <a:lstStyle>
            <a:lvl1pPr marL="0" indent="0">
              <a:lnSpc>
                <a:spcPts val="2300"/>
              </a:lnSpc>
              <a:spcBef>
                <a:spcPts val="2300"/>
              </a:spcBef>
              <a:buFontTx/>
              <a:buNone/>
              <a:defRPr/>
            </a:lvl1pPr>
            <a:lvl2pPr marL="176400" indent="0">
              <a:lnSpc>
                <a:spcPts val="2300"/>
              </a:lnSpc>
              <a:buFontTx/>
              <a:buNone/>
              <a:defRPr/>
            </a:lvl2pPr>
            <a:lvl3pPr marL="356400" indent="0">
              <a:lnSpc>
                <a:spcPts val="2300"/>
              </a:lnSpc>
              <a:buFontTx/>
              <a:buNone/>
              <a:defRPr/>
            </a:lvl3pPr>
            <a:lvl4pPr marL="536400" indent="0">
              <a:lnSpc>
                <a:spcPts val="2300"/>
              </a:lnSpc>
              <a:buFontTx/>
              <a:buNone/>
              <a:defRPr/>
            </a:lvl4pPr>
            <a:lvl5pPr marL="716400" indent="0">
              <a:lnSpc>
                <a:spcPts val="2300"/>
              </a:lnSpc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8495-2130-4BC2-9A24-02F6B2F1C51A}" type="datetime1">
              <a:rPr lang="sv-SE" smtClean="0"/>
              <a:pPr/>
              <a:t>2024-05-24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3459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A1EA-6BBB-4E8D-8173-FC5A1E0CB1ED}" type="datetime1">
              <a:rPr lang="sv-SE" smtClean="0"/>
              <a:pPr/>
              <a:t>2024-05-24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3562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AD6A-FE05-4AE3-8627-F49A743AABD5}" type="datetime1">
              <a:rPr lang="sv-SE" smtClean="0"/>
              <a:pPr/>
              <a:t>2024-05-24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7276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C263-11B8-4E2A-89DD-959AF016A3F5}" type="datetimeFigureOut">
              <a:rPr lang="sv-SE" smtClean="0"/>
              <a:t>2024-05-24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61E6-DD70-41A9-AFF3-D6CDE1A87E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083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C263-11B8-4E2A-89DD-959AF016A3F5}" type="datetimeFigureOut">
              <a:rPr lang="sv-SE" smtClean="0"/>
              <a:t>2024-05-24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61E6-DD70-41A9-AFF3-D6CDE1A87E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7278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C263-11B8-4E2A-89DD-959AF016A3F5}" type="datetimeFigureOut">
              <a:rPr lang="sv-SE" smtClean="0"/>
              <a:t>2024-05-24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61E6-DD70-41A9-AFF3-D6CDE1A87E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6106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C263-11B8-4E2A-89DD-959AF016A3F5}" type="datetimeFigureOut">
              <a:rPr lang="sv-SE" smtClean="0"/>
              <a:t>2024-05-24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61E6-DD70-41A9-AFF3-D6CDE1A87E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04732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C263-11B8-4E2A-89DD-959AF016A3F5}" type="datetimeFigureOut">
              <a:rPr lang="sv-SE" smtClean="0"/>
              <a:t>2024-05-24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61E6-DD70-41A9-AFF3-D6CDE1A87E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1429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0" y="1080000"/>
            <a:ext cx="7700963" cy="8366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720000" y="2159999"/>
            <a:ext cx="3780000" cy="3938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  <a:defRPr lang="sv-SE" sz="2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 lang="sv-SE" sz="2000" baseline="0" dirty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095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Font typeface="Wingdings" pitchFamily="2" charset="2"/>
              <a:buChar char="§"/>
              <a:defRPr lang="sv-SE" sz="1600" baseline="0" dirty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 lang="sv-SE" sz="1800" baseline="0" dirty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 lang="sv-SE" sz="1800" baseline="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342900" lvl="0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Redigera format för bakgrundstext</a:t>
            </a:r>
          </a:p>
          <a:p>
            <a:pPr marL="342900" lvl="1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Nivå två</a:t>
            </a:r>
          </a:p>
          <a:p>
            <a:pPr marL="342900" lvl="2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Nivå tre</a:t>
            </a:r>
          </a:p>
          <a:p>
            <a:pPr marL="342900" lvl="3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Nivå fyra</a:t>
            </a:r>
          </a:p>
          <a:p>
            <a:pPr marL="342900" lvl="4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Nivå fem</a:t>
            </a:r>
            <a:endParaRPr lang="sv-SE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2356E6F-63B9-4900-B702-AF38629379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0" y="222250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B0015B6-1A42-4BCC-B214-DD09B43E63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00800" y="657225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972479F-031D-4A7C-B099-209E6D4282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439738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1F692563-4797-4F42-B9C9-958D7B6B661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24229687-9537-45E1-8825-DC692AD2B80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39725" y="2160000"/>
            <a:ext cx="3780000" cy="3938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  <a:defRPr lang="sv-SE" sz="2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 lang="sv-SE" sz="2000" baseline="0" dirty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095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Font typeface="Wingdings" pitchFamily="2" charset="2"/>
              <a:buChar char="§"/>
              <a:defRPr lang="sv-SE" sz="1600" baseline="0" dirty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 lang="sv-SE" sz="1800" baseline="0" dirty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 lang="sv-SE" sz="1800" baseline="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342900" lvl="0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Redigera format för bakgrundstext</a:t>
            </a:r>
          </a:p>
          <a:p>
            <a:pPr marL="342900" lvl="1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Nivå två</a:t>
            </a:r>
          </a:p>
          <a:p>
            <a:pPr marL="342900" lvl="2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Nivå tre</a:t>
            </a:r>
          </a:p>
          <a:p>
            <a:pPr marL="342900" lvl="3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Nivå fyra</a:t>
            </a:r>
          </a:p>
          <a:p>
            <a:pPr marL="342900" lvl="4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9878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307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C263-11B8-4E2A-89DD-959AF016A3F5}" type="datetimeFigureOut">
              <a:rPr lang="sv-SE" smtClean="0"/>
              <a:t>2024-05-24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61E6-DD70-41A9-AFF3-D6CDE1A87E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56107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C263-11B8-4E2A-89DD-959AF016A3F5}" type="datetimeFigureOut">
              <a:rPr lang="sv-SE" smtClean="0"/>
              <a:t>2024-05-24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61E6-DD70-41A9-AFF3-D6CDE1A87E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42439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C263-11B8-4E2A-89DD-959AF016A3F5}" type="datetimeFigureOut">
              <a:rPr lang="sv-SE" smtClean="0"/>
              <a:t>2024-05-24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61E6-DD70-41A9-AFF3-D6CDE1A87E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12104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C263-11B8-4E2A-89DD-959AF016A3F5}" type="datetimeFigureOut">
              <a:rPr lang="sv-SE" smtClean="0"/>
              <a:t>2024-05-24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61E6-DD70-41A9-AFF3-D6CDE1A87E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6308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C263-11B8-4E2A-89DD-959AF016A3F5}" type="datetimeFigureOut">
              <a:rPr lang="sv-SE" smtClean="0"/>
              <a:t>2024-05-24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61E6-DD70-41A9-AFF3-D6CDE1A87E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80115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C263-11B8-4E2A-89DD-959AF016A3F5}" type="datetimeFigureOut">
              <a:rPr lang="sv-SE" smtClean="0"/>
              <a:t>2024-05-24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61E6-DD70-41A9-AFF3-D6CDE1A87E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19636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77031EDE-AF6B-476E-8962-922A0EBFD5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0" y="222250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8C989AC-9540-474B-ACE6-5890B3BA04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00800" y="657225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FB851DC-039D-4F34-B690-707A30CA5A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439738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1F692563-4797-4F42-B9C9-958D7B6B661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3C3C86-1F00-4EC7-8E7E-4C7E52FE0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1200"/>
            <a:ext cx="7772400" cy="1468800"/>
          </a:xfrm>
        </p:spPr>
        <p:txBody>
          <a:bodyPr anchor="b"/>
          <a:lstStyle>
            <a:lvl1pPr algn="ctr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defRPr sz="3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2703DA0-7503-495A-B499-352EFC0F4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8000"/>
            <a:ext cx="6400800" cy="1753200"/>
          </a:xfrm>
        </p:spPr>
        <p:txBody>
          <a:bodyPr/>
          <a:lstStyle>
            <a:lvl1pPr marL="0" indent="0" algn="ctr">
              <a:lnSpc>
                <a:spcPct val="130000"/>
              </a:lnSpc>
              <a:spcAft>
                <a:spcPts val="200"/>
              </a:spcAft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5549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0" y="1080000"/>
            <a:ext cx="7700963" cy="8366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720000" y="2159999"/>
            <a:ext cx="7700963" cy="3938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  <a:defRPr lang="sv-SE" sz="2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 lang="sv-SE" sz="2000" baseline="0" dirty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095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Font typeface="Wingdings" pitchFamily="2" charset="2"/>
              <a:buChar char="§"/>
              <a:defRPr lang="sv-SE" sz="1600" baseline="0" dirty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 lang="sv-SE" sz="1800" baseline="0" dirty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 lang="sv-SE" sz="1800" baseline="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342900" lvl="0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Klicka här för att ändra format på bakgrundstexten</a:t>
            </a:r>
          </a:p>
          <a:p>
            <a:pPr marL="342900" lvl="1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Nivå två</a:t>
            </a:r>
          </a:p>
          <a:p>
            <a:pPr marL="342900" lvl="2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Nivå tre</a:t>
            </a:r>
          </a:p>
          <a:p>
            <a:pPr marL="342900" lvl="3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Nivå fyra</a:t>
            </a:r>
          </a:p>
          <a:p>
            <a:pPr marL="342900" lvl="4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Nivå fem</a:t>
            </a:r>
            <a:endParaRPr lang="sv-SE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2356E6F-63B9-4900-B702-AF38629379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0" y="222250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B0015B6-1A42-4BCC-B214-DD09B43E63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00800" y="657225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972479F-031D-4A7C-B099-209E6D4282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439738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1F692563-4797-4F42-B9C9-958D7B6B661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11758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0" y="1080000"/>
            <a:ext cx="7700963" cy="8366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720000" y="2159999"/>
            <a:ext cx="3780000" cy="3938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  <a:defRPr lang="sv-SE" sz="2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 lang="sv-SE" sz="2000" baseline="0" dirty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095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Font typeface="Wingdings" pitchFamily="2" charset="2"/>
              <a:buChar char="§"/>
              <a:defRPr lang="sv-SE" sz="1600" baseline="0" dirty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 lang="sv-SE" sz="1800" baseline="0" dirty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 lang="sv-SE" sz="1800" baseline="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342900" lvl="0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Klicka här för att ändra format på bakgrundstexten</a:t>
            </a:r>
          </a:p>
          <a:p>
            <a:pPr marL="342900" lvl="1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Nivå två</a:t>
            </a:r>
          </a:p>
          <a:p>
            <a:pPr marL="342900" lvl="2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Nivå tre</a:t>
            </a:r>
          </a:p>
          <a:p>
            <a:pPr marL="342900" lvl="3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Nivå fyra</a:t>
            </a:r>
          </a:p>
          <a:p>
            <a:pPr marL="342900" lvl="4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Nivå fem</a:t>
            </a:r>
            <a:endParaRPr lang="sv-SE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2356E6F-63B9-4900-B702-AF38629379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0" y="222250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B0015B6-1A42-4BCC-B214-DD09B43E63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00800" y="657225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972479F-031D-4A7C-B099-209E6D4282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439738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1F692563-4797-4F42-B9C9-958D7B6B661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24229687-9537-45E1-8825-DC692AD2B80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39725" y="2160000"/>
            <a:ext cx="3780000" cy="3938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  <a:defRPr lang="sv-SE" sz="2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 lang="sv-SE" sz="2000" baseline="0" dirty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095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Font typeface="Wingdings" pitchFamily="2" charset="2"/>
              <a:buChar char="§"/>
              <a:defRPr lang="sv-SE" sz="1600" baseline="0" dirty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 lang="sv-SE" sz="1800" baseline="0" dirty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 lang="sv-SE" sz="1800" baseline="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342900" lvl="0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Klicka här för att ändra format på bakgrundstexten</a:t>
            </a:r>
          </a:p>
          <a:p>
            <a:pPr marL="342900" lvl="1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Nivå två</a:t>
            </a:r>
          </a:p>
          <a:p>
            <a:pPr marL="342900" lvl="2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Nivå tre</a:t>
            </a:r>
          </a:p>
          <a:p>
            <a:pPr marL="342900" lvl="3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Nivå fyra</a:t>
            </a:r>
          </a:p>
          <a:p>
            <a:pPr marL="342900" lvl="4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3827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720000" y="1080000"/>
            <a:ext cx="7700963" cy="83661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0CD3AFE-22EF-4B44-9E4D-C6241CD6723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0" y="222250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7B51F11-BD18-4396-B003-835FA3DC34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00800" y="657225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51A85739-9C20-49BC-A0C1-0E31C71B2C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439738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1F692563-4797-4F42-B9C9-958D7B6B661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10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720000" y="1080000"/>
            <a:ext cx="7700963" cy="83661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0CD3AFE-22EF-4B44-9E4D-C6241CD6723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0" y="222250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7B51F11-BD18-4396-B003-835FA3DC34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00800" y="657225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51A85739-9C20-49BC-A0C1-0E31C71B2C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439738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1F692563-4797-4F42-B9C9-958D7B6B661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40361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35A52380-26A4-409C-AEB6-B05329E5D54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0" y="222250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46C93F-4F62-42F8-8475-3ADF3E6914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00800" y="657225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E16703E-B783-45FF-AB3A-961FFFD7362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439738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1F692563-4797-4F42-B9C9-958D7B6B661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887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35A52380-26A4-409C-AEB6-B05329E5D54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0" y="222250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46C93F-4F62-42F8-8475-3ADF3E6914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00800" y="657225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E16703E-B783-45FF-AB3A-961FFFD7362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439738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1F692563-4797-4F42-B9C9-958D7B6B661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481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filerande Startsida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3" y="325084"/>
            <a:ext cx="2992726" cy="1010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308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3372" y="1568221"/>
            <a:ext cx="7746416" cy="380546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8089-C18C-4EAB-94B8-C5784AC9F365}" type="datetime1">
              <a:rPr lang="sv-SE" smtClean="0"/>
              <a:pPr/>
              <a:t>2024-05-24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481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/Kapitelsi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6347" y="1999204"/>
            <a:ext cx="7772400" cy="1470025"/>
          </a:xfrm>
        </p:spPr>
        <p:txBody>
          <a:bodyPr anchor="b"/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06347" y="3614112"/>
            <a:ext cx="6400800" cy="838944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712140" y="4755966"/>
            <a:ext cx="6380810" cy="308580"/>
          </a:xfrm>
        </p:spPr>
        <p:txBody>
          <a:bodyPr anchor="b"/>
          <a:lstStyle>
            <a:lvl1pPr marL="0" indent="0">
              <a:buFontTx/>
              <a:buNone/>
              <a:defRPr sz="1500"/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12140" y="5033724"/>
            <a:ext cx="1627612" cy="241734"/>
          </a:xfrm>
        </p:spPr>
        <p:txBody>
          <a:bodyPr anchor="t"/>
          <a:lstStyle>
            <a:lvl1pPr>
              <a:defRPr sz="1500"/>
            </a:lvl1pPr>
          </a:lstStyle>
          <a:p>
            <a:fld id="{4C4BCDB3-2606-4F86-A1AE-0C644D6F392F}" type="datetime1">
              <a:rPr lang="sv-SE" smtClean="0"/>
              <a:pPr/>
              <a:t>2024-05-24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631" y="5951355"/>
            <a:ext cx="1638303" cy="55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05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filerande Startsida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396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7">
            <a:extLst>
              <a:ext uri="{FF2B5EF4-FFF2-40B4-BE49-F238E27FC236}">
                <a16:creationId xmlns:a16="http://schemas.microsoft.com/office/drawing/2014/main" id="{C1AC64F7-A033-4B34-B379-CE9403A20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solidFill>
            <a:srgbClr val="E9E3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E9E3D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id="{EE146585-A5D4-4826-B3CA-CF758423F7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9538" y="3175"/>
            <a:ext cx="144463" cy="14446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endParaRPr lang="sv-SE"/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BF389CC9-A0B4-4599-A69D-72EDD0C49E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9538" y="222250"/>
            <a:ext cx="144463" cy="14446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endParaRPr lang="sv-SE"/>
          </a:p>
        </p:txBody>
      </p:sp>
      <p:sp>
        <p:nvSpPr>
          <p:cNvPr id="41" name="Rectangle 32">
            <a:extLst>
              <a:ext uri="{FF2B5EF4-FFF2-40B4-BE49-F238E27FC236}">
                <a16:creationId xmlns:a16="http://schemas.microsoft.com/office/drawing/2014/main" id="{4441B04B-BC48-43F3-BE91-22158ABCCD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9538" y="434975"/>
            <a:ext cx="144463" cy="14446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endParaRPr lang="sv-SE"/>
          </a:p>
        </p:txBody>
      </p:sp>
      <p:sp>
        <p:nvSpPr>
          <p:cNvPr id="42" name="Rectangle 33">
            <a:extLst>
              <a:ext uri="{FF2B5EF4-FFF2-40B4-BE49-F238E27FC236}">
                <a16:creationId xmlns:a16="http://schemas.microsoft.com/office/drawing/2014/main" id="{1A989712-6387-4E27-9ED8-DC0AE7122D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9538" y="647700"/>
            <a:ext cx="144463" cy="1444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endParaRPr lang="sv-SE"/>
          </a:p>
        </p:txBody>
      </p:sp>
      <p:sp>
        <p:nvSpPr>
          <p:cNvPr id="47" name="Rectangle 3">
            <a:extLst>
              <a:ext uri="{FF2B5EF4-FFF2-40B4-BE49-F238E27FC236}">
                <a16:creationId xmlns:a16="http://schemas.microsoft.com/office/drawing/2014/main" id="{28B34E47-8EDE-42B4-9CC4-1CB6159B8A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079500"/>
            <a:ext cx="77009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49" name="Rectangle 4">
            <a:extLst>
              <a:ext uri="{FF2B5EF4-FFF2-40B4-BE49-F238E27FC236}">
                <a16:creationId xmlns:a16="http://schemas.microsoft.com/office/drawing/2014/main" id="{740B4499-8A77-4154-AF89-08F781DA3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2159000"/>
            <a:ext cx="7700962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 dirty="0"/>
              <a:t>Klicka här för att ändra format på bakgrundstexten</a:t>
            </a:r>
          </a:p>
          <a:p>
            <a:pPr marL="742950" lvl="1" indent="-2857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</a:pPr>
            <a:r>
              <a:rPr lang="sv-SE" dirty="0"/>
              <a:t>Nivå två</a:t>
            </a:r>
          </a:p>
          <a:p>
            <a:pPr marL="1143000" lvl="2" indent="-2095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sv-SE" dirty="0"/>
              <a:t>Nivå tre</a:t>
            </a:r>
          </a:p>
          <a:p>
            <a:pPr marL="1600200" lvl="3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</a:pPr>
            <a:r>
              <a:rPr lang="sv-SE" dirty="0"/>
              <a:t>Nivå fyra</a:t>
            </a:r>
          </a:p>
          <a:p>
            <a:pPr marL="2057400" lvl="4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</a:pPr>
            <a:r>
              <a:rPr lang="sv-SE" dirty="0"/>
              <a:t>Nivå fem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9EB7F093-273E-4686-8E25-F75784805A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0" y="222250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09FB3F8-E2CE-4691-87F2-B7DBB6E5AD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00800" y="657225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761C4F3E-6A93-470B-81FA-28516647D27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439738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1F692563-4797-4F42-B9C9-958D7B6B661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4" name="Rectangle 30">
            <a:extLst>
              <a:ext uri="{FF2B5EF4-FFF2-40B4-BE49-F238E27FC236}">
                <a16:creationId xmlns:a16="http://schemas.microsoft.com/office/drawing/2014/main" id="{92161DEF-80C7-4393-888F-FBD7356FBD62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8999538" y="3175"/>
            <a:ext cx="144463" cy="14446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endParaRPr lang="sv-SE"/>
          </a:p>
        </p:txBody>
      </p:sp>
      <p:sp>
        <p:nvSpPr>
          <p:cNvPr id="15" name="Rectangle 31">
            <a:extLst>
              <a:ext uri="{FF2B5EF4-FFF2-40B4-BE49-F238E27FC236}">
                <a16:creationId xmlns:a16="http://schemas.microsoft.com/office/drawing/2014/main" id="{CB1AD2F0-A047-4EFC-9C0E-40EBA79549FA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8999538" y="222250"/>
            <a:ext cx="144463" cy="14446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endParaRPr lang="sv-SE"/>
          </a:p>
        </p:txBody>
      </p:sp>
      <p:sp>
        <p:nvSpPr>
          <p:cNvPr id="19" name="Rectangle 32">
            <a:extLst>
              <a:ext uri="{FF2B5EF4-FFF2-40B4-BE49-F238E27FC236}">
                <a16:creationId xmlns:a16="http://schemas.microsoft.com/office/drawing/2014/main" id="{3CCE11CF-9CC9-422F-B81B-3FFD516D03C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8999538" y="434975"/>
            <a:ext cx="144463" cy="14446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endParaRPr lang="sv-SE"/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id="{EEC04E89-0210-40D8-902E-EE2F1166BCB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8999538" y="647700"/>
            <a:ext cx="144463" cy="1444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endParaRPr lang="sv-SE"/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B5EC8BE4-2E84-4CC1-837F-6ACAA5F6F22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22445" y="288990"/>
            <a:ext cx="2020828" cy="35966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E99E312-F3D5-45AA-B833-6AF99D39F8C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111945" y="6099348"/>
            <a:ext cx="1670601" cy="623215"/>
          </a:xfrm>
          <a:prstGeom prst="rect">
            <a:avLst/>
          </a:prstGeom>
        </p:spPr>
      </p:pic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53941592-402F-4B04-921D-382B3F455222}"/>
              </a:ext>
            </a:extLst>
          </p:cNvPr>
          <p:cNvCxnSpPr/>
          <p:nvPr userDrawn="1"/>
        </p:nvCxnSpPr>
        <p:spPr bwMode="auto">
          <a:xfrm>
            <a:off x="325925" y="6382695"/>
            <a:ext cx="6536602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AEE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1758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8" r:id="rId2"/>
    <p:sldLayoutId id="2147483672" r:id="rId3"/>
    <p:sldLayoutId id="2147483669" r:id="rId4"/>
    <p:sldLayoutId id="2147483670" r:id="rId5"/>
  </p:sldLayoutIdLst>
  <p:hf sldNum="0"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0">
          <a:solidFill>
            <a:schemeClr val="accent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9pPr>
    </p:titleStyle>
    <p:bodyStyle>
      <a:lvl1pPr marL="182554" indent="-182554" algn="l" rtl="0" eaLnBrk="1" fontAlgn="base" hangingPunct="1">
        <a:lnSpc>
          <a:spcPts val="2400"/>
        </a:lnSpc>
        <a:spcBef>
          <a:spcPts val="500"/>
        </a:spcBef>
        <a:spcAft>
          <a:spcPts val="0"/>
        </a:spcAft>
        <a:buSzPct val="124000"/>
        <a:buFont typeface="Arial" panose="020B0604020202020204" pitchFamily="34" charset="0"/>
        <a:buChar char="•"/>
        <a:defRPr lang="sv-SE" sz="2200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357170" indent="-174617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Font typeface="Verdana" panose="020B0604030504040204" pitchFamily="34" charset="0"/>
        <a:buChar char="–"/>
        <a:defRPr lang="sv-SE" sz="2000" baseline="0" dirty="0">
          <a:solidFill>
            <a:schemeClr val="tx1"/>
          </a:solidFill>
          <a:latin typeface="+mn-lt"/>
          <a:ea typeface="+mn-ea"/>
        </a:defRPr>
      </a:lvl2pPr>
      <a:lvl3pPr marL="1219200" indent="-285750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Font typeface="Verdana" panose="020B0604030504040204" pitchFamily="34" charset="0"/>
        <a:buChar char="–"/>
        <a:defRPr lang="sv-SE" sz="1600" baseline="0" dirty="0">
          <a:solidFill>
            <a:schemeClr val="tx1"/>
          </a:solidFill>
          <a:latin typeface="+mn-lt"/>
          <a:ea typeface="+mn-ea"/>
        </a:defRPr>
      </a:lvl3pPr>
      <a:lvl4pPr marL="1657350" indent="-285750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Font typeface="Verdana" panose="020B0604030504040204" pitchFamily="34" charset="0"/>
        <a:buChar char="–"/>
        <a:defRPr lang="sv-SE" sz="1800" baseline="0" dirty="0">
          <a:solidFill>
            <a:schemeClr val="tx1"/>
          </a:solidFill>
          <a:latin typeface="+mn-lt"/>
          <a:ea typeface="+mn-ea"/>
        </a:defRPr>
      </a:lvl4pPr>
      <a:lvl5pPr marL="2114550" indent="-285750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Font typeface="Verdana" panose="020B0604030504040204" pitchFamily="34" charset="0"/>
        <a:buChar char="–"/>
        <a:defRPr lang="sv-SE" sz="1800" baseline="0" dirty="0">
          <a:solidFill>
            <a:schemeClr val="tx1"/>
          </a:solidFill>
          <a:latin typeface="+mn-lt"/>
          <a:ea typeface="+mn-ea"/>
        </a:defRPr>
      </a:lvl5pPr>
      <a:lvl6pPr marL="2514474" indent="-228589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652" indent="-228589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829" indent="-228589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006" indent="-228589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13372" y="437715"/>
            <a:ext cx="6379578" cy="9119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13372" y="1700809"/>
            <a:ext cx="7747060" cy="36728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6</a:t>
            </a:r>
          </a:p>
          <a:p>
            <a:pPr lvl="6"/>
            <a:r>
              <a:rPr lang="sv-SE" dirty="0"/>
              <a:t>7</a:t>
            </a:r>
          </a:p>
          <a:p>
            <a:pPr lvl="7"/>
            <a:r>
              <a:rPr lang="sv-SE" dirty="0"/>
              <a:t>8</a:t>
            </a:r>
          </a:p>
          <a:p>
            <a:pPr lvl="8"/>
            <a:r>
              <a:rPr lang="sv-SE" dirty="0"/>
              <a:t>9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11776" y="6337370"/>
            <a:ext cx="300683" cy="18115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1886F89-4F1B-4009-B2B5-E581F120921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79409" y="6338524"/>
            <a:ext cx="784496" cy="18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B5A5BE2E-EE79-4A43-A98E-298B1AD17D6D}" type="datetime1">
              <a:rPr lang="sv-SE" smtClean="0"/>
              <a:pPr/>
              <a:t>2024-05-24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59968" y="6338524"/>
            <a:ext cx="3824064" cy="18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934944" y="6337370"/>
            <a:ext cx="1440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034" y="5952357"/>
            <a:ext cx="1629398" cy="547006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704997" y="6382083"/>
            <a:ext cx="15388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v-SE" sz="900" dirty="0"/>
              <a:t>Sid</a:t>
            </a:r>
          </a:p>
        </p:txBody>
      </p:sp>
    </p:spTree>
    <p:extLst>
      <p:ext uri="{BB962C8B-B14F-4D97-AF65-F5344CB8AC3E}">
        <p14:creationId xmlns:p14="http://schemas.microsoft.com/office/powerpoint/2010/main" val="384450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</p:sldLayoutIdLst>
  <p:hf hdr="0" ftr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ts val="2300"/>
        </a:lnSpc>
        <a:spcBef>
          <a:spcPts val="1400"/>
        </a:spcBef>
        <a:buFont typeface="Tahoma" panose="020B060403050404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2300"/>
        </a:lnSpc>
        <a:spcBef>
          <a:spcPts val="0"/>
        </a:spcBef>
        <a:buFont typeface="Arial" panose="020B0604020202020204" pitchFamily="34" charset="0"/>
        <a:buChar char="–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447">
          <p15:clr>
            <a:srgbClr val="F26B43"/>
          </p15:clr>
        </p15:guide>
        <p15:guide id="4" orient="horz" pos="800">
          <p15:clr>
            <a:srgbClr val="F26B43"/>
          </p15:clr>
        </p15:guide>
        <p15:guide id="5" orient="horz" pos="3395">
          <p15:clr>
            <a:srgbClr val="F26B43"/>
          </p15:clr>
        </p15:guide>
        <p15:guide id="6" pos="533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6C263-11B8-4E2A-89DD-959AF016A3F5}" type="datetimeFigureOut">
              <a:rPr lang="sv-SE" smtClean="0"/>
              <a:t>2024-05-24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861E6-DD70-41A9-AFF3-D6CDE1A87E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728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7">
            <a:extLst>
              <a:ext uri="{FF2B5EF4-FFF2-40B4-BE49-F238E27FC236}">
                <a16:creationId xmlns:a16="http://schemas.microsoft.com/office/drawing/2014/main" id="{C1AC64F7-A033-4B34-B379-CE9403A20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solidFill>
            <a:srgbClr val="E9E3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E9E3D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id="{EE146585-A5D4-4826-B3CA-CF758423F7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9538" y="3175"/>
            <a:ext cx="144463" cy="14446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endParaRPr lang="sv-SE"/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BF389CC9-A0B4-4599-A69D-72EDD0C49E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9538" y="222250"/>
            <a:ext cx="144463" cy="14446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endParaRPr lang="sv-SE"/>
          </a:p>
        </p:txBody>
      </p:sp>
      <p:sp>
        <p:nvSpPr>
          <p:cNvPr id="41" name="Rectangle 32">
            <a:extLst>
              <a:ext uri="{FF2B5EF4-FFF2-40B4-BE49-F238E27FC236}">
                <a16:creationId xmlns:a16="http://schemas.microsoft.com/office/drawing/2014/main" id="{4441B04B-BC48-43F3-BE91-22158ABCCD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9538" y="434975"/>
            <a:ext cx="144463" cy="14446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endParaRPr lang="sv-SE"/>
          </a:p>
        </p:txBody>
      </p:sp>
      <p:sp>
        <p:nvSpPr>
          <p:cNvPr id="42" name="Rectangle 33">
            <a:extLst>
              <a:ext uri="{FF2B5EF4-FFF2-40B4-BE49-F238E27FC236}">
                <a16:creationId xmlns:a16="http://schemas.microsoft.com/office/drawing/2014/main" id="{1A989712-6387-4E27-9ED8-DC0AE7122D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9538" y="647700"/>
            <a:ext cx="144463" cy="1444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endParaRPr lang="sv-SE"/>
          </a:p>
        </p:txBody>
      </p:sp>
      <p:sp>
        <p:nvSpPr>
          <p:cNvPr id="47" name="Rectangle 3">
            <a:extLst>
              <a:ext uri="{FF2B5EF4-FFF2-40B4-BE49-F238E27FC236}">
                <a16:creationId xmlns:a16="http://schemas.microsoft.com/office/drawing/2014/main" id="{28B34E47-8EDE-42B4-9CC4-1CB6159B8A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079500"/>
            <a:ext cx="77009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49" name="Rectangle 4">
            <a:extLst>
              <a:ext uri="{FF2B5EF4-FFF2-40B4-BE49-F238E27FC236}">
                <a16:creationId xmlns:a16="http://schemas.microsoft.com/office/drawing/2014/main" id="{740B4499-8A77-4154-AF89-08F781DA3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2159000"/>
            <a:ext cx="7700962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 dirty="0"/>
              <a:t>Klicka här för att ändra format på bakgrundstexten</a:t>
            </a:r>
          </a:p>
          <a:p>
            <a:pPr marL="742950" lvl="1" indent="-2857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</a:pPr>
            <a:r>
              <a:rPr lang="sv-SE" dirty="0"/>
              <a:t>Nivå två</a:t>
            </a:r>
          </a:p>
          <a:p>
            <a:pPr marL="1143000" lvl="2" indent="-2095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sv-SE" dirty="0"/>
              <a:t>Nivå tre</a:t>
            </a:r>
          </a:p>
          <a:p>
            <a:pPr marL="1600200" lvl="3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</a:pPr>
            <a:r>
              <a:rPr lang="sv-SE" dirty="0"/>
              <a:t>Nivå fyra</a:t>
            </a:r>
          </a:p>
          <a:p>
            <a:pPr marL="2057400" lvl="4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</a:pPr>
            <a:r>
              <a:rPr lang="sv-SE" dirty="0"/>
              <a:t>Nivå fem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9EB7F093-273E-4686-8E25-F75784805A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0" y="222250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09FB3F8-E2CE-4691-87F2-B7DBB6E5AD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00800" y="657225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761C4F3E-6A93-470B-81FA-28516647D27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439738"/>
            <a:ext cx="25193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1F692563-4797-4F42-B9C9-958D7B6B661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4" name="Rectangle 30">
            <a:extLst>
              <a:ext uri="{FF2B5EF4-FFF2-40B4-BE49-F238E27FC236}">
                <a16:creationId xmlns:a16="http://schemas.microsoft.com/office/drawing/2014/main" id="{92161DEF-80C7-4393-888F-FBD7356FBD62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8999538" y="3175"/>
            <a:ext cx="144463" cy="14446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endParaRPr lang="sv-SE"/>
          </a:p>
        </p:txBody>
      </p:sp>
      <p:sp>
        <p:nvSpPr>
          <p:cNvPr id="15" name="Rectangle 31">
            <a:extLst>
              <a:ext uri="{FF2B5EF4-FFF2-40B4-BE49-F238E27FC236}">
                <a16:creationId xmlns:a16="http://schemas.microsoft.com/office/drawing/2014/main" id="{CB1AD2F0-A047-4EFC-9C0E-40EBA79549FA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8999538" y="222250"/>
            <a:ext cx="144463" cy="14446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endParaRPr lang="sv-SE"/>
          </a:p>
        </p:txBody>
      </p:sp>
      <p:sp>
        <p:nvSpPr>
          <p:cNvPr id="19" name="Rectangle 32">
            <a:extLst>
              <a:ext uri="{FF2B5EF4-FFF2-40B4-BE49-F238E27FC236}">
                <a16:creationId xmlns:a16="http://schemas.microsoft.com/office/drawing/2014/main" id="{3CCE11CF-9CC9-422F-B81B-3FFD516D03C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8999538" y="434975"/>
            <a:ext cx="144463" cy="14446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endParaRPr lang="sv-SE"/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id="{EEC04E89-0210-40D8-902E-EE2F1166BCB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8999538" y="647700"/>
            <a:ext cx="144463" cy="1444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endParaRPr lang="sv-SE"/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B5EC8BE4-2E84-4CC1-837F-6ACAA5F6F22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22445" y="288990"/>
            <a:ext cx="2020828" cy="35966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E99E312-F3D5-45AA-B833-6AF99D39F8C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111945" y="6099348"/>
            <a:ext cx="1670601" cy="623215"/>
          </a:xfrm>
          <a:prstGeom prst="rect">
            <a:avLst/>
          </a:prstGeom>
        </p:spPr>
      </p:pic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53941592-402F-4B04-921D-382B3F455222}"/>
              </a:ext>
            </a:extLst>
          </p:cNvPr>
          <p:cNvCxnSpPr/>
          <p:nvPr userDrawn="1"/>
        </p:nvCxnSpPr>
        <p:spPr bwMode="auto">
          <a:xfrm>
            <a:off x="325925" y="6382695"/>
            <a:ext cx="6536602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AEE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1344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</p:sldLayoutIdLst>
  <p:hf sldNum="0"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0">
          <a:solidFill>
            <a:schemeClr val="accent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9pPr>
    </p:titleStyle>
    <p:bodyStyle>
      <a:lvl1pPr marL="182554" indent="-182554" algn="l" rtl="0" eaLnBrk="1" fontAlgn="base" hangingPunct="1">
        <a:lnSpc>
          <a:spcPts val="2400"/>
        </a:lnSpc>
        <a:spcBef>
          <a:spcPts val="500"/>
        </a:spcBef>
        <a:spcAft>
          <a:spcPts val="0"/>
        </a:spcAft>
        <a:buSzPct val="124000"/>
        <a:buFont typeface="Arial" panose="020B0604020202020204" pitchFamily="34" charset="0"/>
        <a:buChar char="•"/>
        <a:defRPr lang="sv-SE" sz="2200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357170" indent="-174617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Font typeface="Verdana" panose="020B0604030504040204" pitchFamily="34" charset="0"/>
        <a:buChar char="–"/>
        <a:defRPr lang="sv-SE" sz="2000" baseline="0" dirty="0">
          <a:solidFill>
            <a:schemeClr val="tx1"/>
          </a:solidFill>
          <a:latin typeface="+mn-lt"/>
          <a:ea typeface="+mn-ea"/>
        </a:defRPr>
      </a:lvl2pPr>
      <a:lvl3pPr marL="1219200" indent="-285750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Font typeface="Verdana" panose="020B0604030504040204" pitchFamily="34" charset="0"/>
        <a:buChar char="–"/>
        <a:defRPr lang="sv-SE" sz="1600" baseline="0" dirty="0">
          <a:solidFill>
            <a:schemeClr val="tx1"/>
          </a:solidFill>
          <a:latin typeface="+mn-lt"/>
          <a:ea typeface="+mn-ea"/>
        </a:defRPr>
      </a:lvl3pPr>
      <a:lvl4pPr marL="1657350" indent="-285750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Font typeface="Verdana" panose="020B0604030504040204" pitchFamily="34" charset="0"/>
        <a:buChar char="–"/>
        <a:defRPr lang="sv-SE" sz="1800" baseline="0" dirty="0">
          <a:solidFill>
            <a:schemeClr val="tx1"/>
          </a:solidFill>
          <a:latin typeface="+mn-lt"/>
          <a:ea typeface="+mn-ea"/>
        </a:defRPr>
      </a:lvl4pPr>
      <a:lvl5pPr marL="2114550" indent="-285750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Font typeface="Verdana" panose="020B0604030504040204" pitchFamily="34" charset="0"/>
        <a:buChar char="–"/>
        <a:defRPr lang="sv-SE" sz="1800" baseline="0" dirty="0">
          <a:solidFill>
            <a:schemeClr val="tx1"/>
          </a:solidFill>
          <a:latin typeface="+mn-lt"/>
          <a:ea typeface="+mn-ea"/>
        </a:defRPr>
      </a:lvl5pPr>
      <a:lvl6pPr marL="2514474" indent="-228589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652" indent="-228589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829" indent="-228589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006" indent="-228589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abay.com/en/earth-globe-world-africa-asia-328054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mailto:Strama@regionstockholm.s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920650" y="910281"/>
            <a:ext cx="7772400" cy="1468800"/>
          </a:xfrm>
        </p:spPr>
        <p:txBody>
          <a:bodyPr/>
          <a:lstStyle/>
          <a:p>
            <a:br>
              <a:rPr lang="sv-SE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</a:br>
            <a:br>
              <a:rPr lang="sv-SE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</a:br>
            <a:br>
              <a:rPr lang="sv-SE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</a:br>
            <a:br>
              <a:rPr lang="sv-SE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</a:br>
            <a:br>
              <a:rPr lang="sv-SE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</a:br>
            <a:r>
              <a:rPr lang="sv-SE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Klok användning av antibiotika minskar risken för resistensutveckling</a:t>
            </a:r>
            <a:endParaRPr lang="sv-SE" sz="3600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754619" y="3888001"/>
            <a:ext cx="6400800" cy="1753200"/>
          </a:xfrm>
        </p:spPr>
        <p:txBody>
          <a:bodyPr/>
          <a:lstStyle/>
          <a:p>
            <a:r>
              <a:rPr lang="sv-SE" dirty="0"/>
              <a:t>Annika Hahlin, Leg. apotekare</a:t>
            </a:r>
          </a:p>
          <a:p>
            <a:r>
              <a:rPr lang="sv-SE" dirty="0"/>
              <a:t>Strama Stockholm</a:t>
            </a:r>
          </a:p>
          <a:p>
            <a:r>
              <a:rPr lang="sv-SE" dirty="0"/>
              <a:t>2024-05-24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6A14C8E-B46E-4C2E-98CA-C558F93F8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50" y="2338960"/>
            <a:ext cx="1981034" cy="392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81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8C556CB-BD77-BD67-1D71-83B843714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15" y="787400"/>
            <a:ext cx="7700963" cy="836613"/>
          </a:xfrm>
        </p:spPr>
        <p:txBody>
          <a:bodyPr/>
          <a:lstStyle/>
          <a:p>
            <a:r>
              <a:rPr lang="sv-SE" dirty="0"/>
              <a:t>Krig (och politik?) fördärvar vår jord…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C12FB1F-86A0-91F9-8019-3B7C4B13D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Exempel Gaza </a:t>
            </a:r>
            <a:r>
              <a:rPr lang="sv-SE" b="1" dirty="0"/>
              <a:t>2022*</a:t>
            </a:r>
            <a:r>
              <a:rPr lang="sv-SE" dirty="0"/>
              <a:t>:</a:t>
            </a:r>
          </a:p>
          <a:p>
            <a:pPr lvl="1"/>
            <a:r>
              <a:rPr lang="sv-SE" dirty="0"/>
              <a:t>65 % av </a:t>
            </a:r>
            <a:r>
              <a:rPr lang="sv-SE" i="1" dirty="0" err="1"/>
              <a:t>S.aureus</a:t>
            </a:r>
            <a:r>
              <a:rPr lang="sv-SE" i="1" dirty="0"/>
              <a:t> </a:t>
            </a:r>
            <a:r>
              <a:rPr lang="sv-SE" dirty="0"/>
              <a:t>MRSA</a:t>
            </a:r>
          </a:p>
          <a:p>
            <a:pPr lvl="1"/>
            <a:r>
              <a:rPr lang="sv-SE" dirty="0"/>
              <a:t>30 % ESBL hos gramnegativa bakterier</a:t>
            </a:r>
          </a:p>
          <a:p>
            <a:pPr lvl="1"/>
            <a:r>
              <a:rPr lang="sv-SE" dirty="0"/>
              <a:t>25 % </a:t>
            </a:r>
            <a:r>
              <a:rPr lang="sv-SE" dirty="0" err="1"/>
              <a:t>karbapenem</a:t>
            </a:r>
            <a:r>
              <a:rPr lang="sv-SE" dirty="0"/>
              <a:t>-resistens hos </a:t>
            </a:r>
            <a:r>
              <a:rPr lang="sv-SE" dirty="0" err="1"/>
              <a:t>Enterobacteriaceae</a:t>
            </a:r>
            <a:endParaRPr lang="sv-SE" dirty="0"/>
          </a:p>
          <a:p>
            <a:pPr marL="457200" lvl="1" indent="0">
              <a:buNone/>
            </a:pPr>
            <a:br>
              <a:rPr lang="sv-SE" dirty="0"/>
            </a:br>
            <a:r>
              <a:rPr lang="sv-SE" b="1" dirty="0"/>
              <a:t>2024</a:t>
            </a:r>
            <a:r>
              <a:rPr lang="sv-SE" dirty="0"/>
              <a:t>:Trängsel, brist på utrustning, mediciner och vårdpersonal, förstörda vatten- och avloppssystem, fokus på att rädda liv och lem (och inte på vårdhygien/klok antibiotikaanvändning) </a:t>
            </a:r>
          </a:p>
          <a:p>
            <a:pPr marL="457200" lvl="1" indent="0">
              <a:buNone/>
            </a:pPr>
            <a:r>
              <a:rPr lang="sv-SE" dirty="0">
                <a:sym typeface="Wingdings" panose="05000000000000000000" pitchFamily="2" charset="2"/>
              </a:rPr>
              <a:t> Enorm spridning av antibiotikaresistens…</a:t>
            </a:r>
            <a:endParaRPr lang="sv-SE" dirty="0"/>
          </a:p>
          <a:p>
            <a:pPr lvl="1"/>
            <a:endParaRPr lang="sv-SE" dirty="0"/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0133B4F3-8215-2D4D-C150-77728BDA5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8246B52-DAF7-74FD-FFBE-1F46E5F7713F}"/>
              </a:ext>
            </a:extLst>
          </p:cNvPr>
          <p:cNvSpPr/>
          <p:nvPr/>
        </p:nvSpPr>
        <p:spPr bwMode="auto">
          <a:xfrm>
            <a:off x="384833" y="6481661"/>
            <a:ext cx="2225288" cy="246221"/>
          </a:xfrm>
          <a:prstGeom prst="rect">
            <a:avLst/>
          </a:prstGeom>
          <a:noFill/>
          <a:ln w="9525" cap="flat" cmpd="sng" algn="ctr">
            <a:solidFill>
              <a:srgbClr val="00346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AEE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Geneva" pitchFamily="1" charset="-128"/>
              </a:rPr>
              <a:t>*Data från Läkare utan gränser</a:t>
            </a:r>
          </a:p>
        </p:txBody>
      </p:sp>
    </p:spTree>
    <p:extLst>
      <p:ext uri="{BB962C8B-B14F-4D97-AF65-F5344CB8AC3E}">
        <p14:creationId xmlns:p14="http://schemas.microsoft.com/office/powerpoint/2010/main" val="74671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46B24E-7149-7B9E-89FD-922EECD61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Europeisk punktprevalensmätning på sjukhus 2023 (ECDC-PPM)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FF2E162-30B5-011A-39E3-918D8DB6A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Sverige:</a:t>
            </a:r>
          </a:p>
          <a:p>
            <a:r>
              <a:rPr lang="sv-SE" dirty="0"/>
              <a:t>54 deltagande sjukhus</a:t>
            </a:r>
          </a:p>
          <a:p>
            <a:r>
              <a:rPr lang="sv-SE" dirty="0"/>
              <a:t>13 588 patienter</a:t>
            </a:r>
          </a:p>
          <a:p>
            <a:r>
              <a:rPr lang="sv-SE" dirty="0"/>
              <a:t>36,1 % behandlades med minst </a:t>
            </a:r>
            <a:br>
              <a:rPr lang="sv-SE" dirty="0"/>
            </a:br>
            <a:r>
              <a:rPr lang="sv-SE" dirty="0"/>
              <a:t>ett antibiotikum</a:t>
            </a:r>
          </a:p>
          <a:p>
            <a:r>
              <a:rPr lang="sv-SE" dirty="0"/>
              <a:t>10,3 % med pågående VRI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D1A8118-606B-32B6-0F00-3FBFB8A66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AD0B248-8E1A-82AF-2EEA-A4F41D77F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70" y="2072052"/>
            <a:ext cx="2711763" cy="370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14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6A17DD-1836-4334-E5A2-8A6DC039E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Hög andel VRI i Sverige…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796104-8BC0-528E-1309-4B55FD6E6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349F31E-DD89-B9E1-223A-6B5B78E4DC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C51ED2-AE86-5605-DF15-E2276471A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951736"/>
            <a:ext cx="4616358" cy="43549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B1A1D33D-C287-86F2-3DA4-3469EFD64F6C}"/>
              </a:ext>
            </a:extLst>
          </p:cNvPr>
          <p:cNvSpPr/>
          <p:nvPr/>
        </p:nvSpPr>
        <p:spPr bwMode="auto">
          <a:xfrm>
            <a:off x="823716" y="5274803"/>
            <a:ext cx="4080793" cy="20404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AEE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Genev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2780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8BFA8E-76A9-DF49-3C40-E898E7BE0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Lågt resistensindex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0F21D41A-E927-3735-4641-82602AEB7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2209213"/>
            <a:ext cx="5152631" cy="3938587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FEB6996-9DC7-DEB3-03B8-F436A5838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5982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BBC9E6-79A4-BE2D-D6F0-ADD0A1E30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Förbättringsområden i Sverige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DEC6B6-B43F-59FB-05FE-0D3FA5E54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Kortare kirurgisk profylax</a:t>
            </a:r>
          </a:p>
          <a:p>
            <a:pPr lvl="1"/>
            <a:r>
              <a:rPr lang="sv-SE" dirty="0"/>
              <a:t>En tredjedel pågick i mer än ett dygn</a:t>
            </a:r>
          </a:p>
          <a:p>
            <a:pPr lvl="1"/>
            <a:endParaRPr lang="sv-SE" dirty="0"/>
          </a:p>
          <a:p>
            <a:r>
              <a:rPr lang="sv-SE" dirty="0"/>
              <a:t>Mer </a:t>
            </a:r>
            <a:r>
              <a:rPr lang="sv-SE" dirty="0" err="1"/>
              <a:t>smalspektrumpenicilliner</a:t>
            </a:r>
            <a:r>
              <a:rPr lang="sv-SE" dirty="0"/>
              <a:t> vid samhällsförvärvad pneumoni</a:t>
            </a:r>
          </a:p>
          <a:p>
            <a:endParaRPr lang="sv-SE" dirty="0"/>
          </a:p>
          <a:p>
            <a:r>
              <a:rPr lang="sv-SE" dirty="0"/>
              <a:t>Mindre </a:t>
            </a:r>
            <a:r>
              <a:rPr lang="sv-SE" dirty="0" err="1"/>
              <a:t>kinoloner</a:t>
            </a:r>
            <a:r>
              <a:rPr lang="sv-SE" dirty="0"/>
              <a:t> vid cystit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708CD8E-21AD-7AB7-D17B-6840BB24D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660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40363A-0923-FBAD-FDD9-C1BA87BC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8" y="900706"/>
            <a:ext cx="7700963" cy="836613"/>
          </a:xfrm>
        </p:spPr>
        <p:txBody>
          <a:bodyPr>
            <a:noAutofit/>
          </a:bodyPr>
          <a:lstStyle/>
          <a:p>
            <a:r>
              <a:rPr lang="sv-SE" sz="2400" dirty="0"/>
              <a:t>EU: Minska befolkningens antibiotikakonsumtion med 20% till 2030 - individuella mål per land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A04AC2E-9417-3FBB-3668-C57DD732C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5055" y="2031813"/>
            <a:ext cx="5473983" cy="4351338"/>
          </a:xfrm>
        </p:spPr>
      </p:pic>
    </p:spTree>
    <p:extLst>
      <p:ext uri="{BB962C8B-B14F-4D97-AF65-F5344CB8AC3E}">
        <p14:creationId xmlns:p14="http://schemas.microsoft.com/office/powerpoint/2010/main" val="458297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98DE13-FA9E-133B-180A-43604BA15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6FBD33-6B3B-116E-EDD6-7D07A6507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5A24EFB-8E2A-E550-89DD-3E2D8B85E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746903"/>
            <a:ext cx="8362950" cy="120967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FBB798D-9ACB-1880-F7FA-4AE76201C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979532"/>
            <a:ext cx="2238375" cy="77152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D4C6AFF4-C3C2-0666-2F06-AD1F4EE50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4133" y="3078271"/>
            <a:ext cx="5281613" cy="290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67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D142AE-AF9B-18AE-2CB7-1858BACCD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Specifika mål inom EU för minskning av resistenta bakterier till 2030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0D0B3A-0BF2-1337-27E4-2EA3A110B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MRSA per 100 000 </a:t>
            </a:r>
            <a:r>
              <a:rPr lang="en-US" dirty="0" err="1"/>
              <a:t>invånare</a:t>
            </a:r>
            <a:r>
              <a:rPr lang="en-US" dirty="0"/>
              <a:t> </a:t>
            </a:r>
            <a:r>
              <a:rPr lang="en-US" dirty="0" err="1"/>
              <a:t>minskar</a:t>
            </a:r>
            <a:r>
              <a:rPr lang="en-US" dirty="0"/>
              <a:t> med 15% (</a:t>
            </a:r>
            <a:r>
              <a:rPr lang="en-US" dirty="0" err="1"/>
              <a:t>jämfört</a:t>
            </a:r>
            <a:r>
              <a:rPr lang="en-US" dirty="0"/>
              <a:t> med 2019) </a:t>
            </a:r>
          </a:p>
          <a:p>
            <a:endParaRPr lang="en-US" dirty="0"/>
          </a:p>
          <a:p>
            <a:r>
              <a:rPr lang="en-US" dirty="0"/>
              <a:t>ESBL i </a:t>
            </a:r>
            <a:r>
              <a:rPr lang="en-US" dirty="0" err="1"/>
              <a:t>blod</a:t>
            </a:r>
            <a:r>
              <a:rPr lang="en-US" dirty="0"/>
              <a:t> </a:t>
            </a:r>
            <a:r>
              <a:rPr lang="en-US" dirty="0" err="1"/>
              <a:t>minskar</a:t>
            </a:r>
            <a:r>
              <a:rPr lang="en-US" dirty="0"/>
              <a:t> med 10%</a:t>
            </a:r>
          </a:p>
          <a:p>
            <a:endParaRPr lang="en-US" dirty="0"/>
          </a:p>
          <a:p>
            <a:r>
              <a:rPr lang="en-US" dirty="0" err="1"/>
              <a:t>Karbapenem-resistenta</a:t>
            </a:r>
            <a:r>
              <a:rPr lang="en-US" dirty="0"/>
              <a:t> </a:t>
            </a:r>
            <a:r>
              <a:rPr lang="en-US" i="1" dirty="0"/>
              <a:t>Klebsiella pneumoniae </a:t>
            </a:r>
            <a:r>
              <a:rPr lang="en-US" dirty="0"/>
              <a:t>i </a:t>
            </a:r>
            <a:r>
              <a:rPr lang="en-US" dirty="0" err="1"/>
              <a:t>blod</a:t>
            </a:r>
            <a:r>
              <a:rPr lang="en-US" dirty="0"/>
              <a:t> </a:t>
            </a:r>
            <a:r>
              <a:rPr lang="en-US" dirty="0" err="1"/>
              <a:t>minskar</a:t>
            </a:r>
            <a:r>
              <a:rPr lang="en-US" dirty="0"/>
              <a:t> med 5%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9404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47B867-D233-1340-FB71-67C35535A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53" y="1224909"/>
            <a:ext cx="7700963" cy="836613"/>
          </a:xfrm>
        </p:spPr>
        <p:txBody>
          <a:bodyPr/>
          <a:lstStyle/>
          <a:p>
            <a:pPr algn="ctr"/>
            <a:r>
              <a:rPr lang="sv-SE" dirty="0"/>
              <a:t>Högnivåmöte i FN 26 september 2024 – UNGA 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B280198-4DE3-E775-3BD9-892441770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EA065E4-2CA0-284F-FCA0-EEB13E053D5D}"/>
              </a:ext>
            </a:extLst>
          </p:cNvPr>
          <p:cNvSpPr txBox="1"/>
          <p:nvPr/>
        </p:nvSpPr>
        <p:spPr>
          <a:xfrm>
            <a:off x="367553" y="2138193"/>
            <a:ext cx="77009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“Investing in the present and securing our future together: Accelerating multi-sectoral global, regional and national actions to address Anti-microbial Resistance” </a:t>
            </a:r>
            <a:endParaRPr lang="sv-SE" sz="2000" dirty="0"/>
          </a:p>
        </p:txBody>
      </p:sp>
      <p:pic>
        <p:nvPicPr>
          <p:cNvPr id="3" name="Platshållare för innehåll 5">
            <a:extLst>
              <a:ext uri="{FF2B5EF4-FFF2-40B4-BE49-F238E27FC236}">
                <a16:creationId xmlns:a16="http://schemas.microsoft.com/office/drawing/2014/main" id="{363E2C90-7685-16A2-463A-4DD5C630F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79940" y="3128148"/>
            <a:ext cx="4239822" cy="324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113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8FA565-B4BC-AA3B-9726-54F00700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144974"/>
            <a:ext cx="7700963" cy="836613"/>
          </a:xfrm>
        </p:spPr>
        <p:txBody>
          <a:bodyPr/>
          <a:lstStyle/>
          <a:p>
            <a:r>
              <a:rPr lang="sv-SE" sz="3200" dirty="0">
                <a:solidFill>
                  <a:srgbClr val="FF056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FN-möte om antibiotikaresistens september 2024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6037B9-60DF-EDC4-203B-DFF1E32BD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A4C691F-32F2-0C8E-402A-D749E15E2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A0887C96-2A07-3D32-297C-5E5117A18B16}"/>
              </a:ext>
            </a:extLst>
          </p:cNvPr>
          <p:cNvSpPr txBox="1">
            <a:spLocks/>
          </p:cNvSpPr>
          <p:nvPr/>
        </p:nvSpPr>
        <p:spPr>
          <a:xfrm>
            <a:off x="581339" y="3185579"/>
            <a:ext cx="3895726" cy="333141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0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Läkemedelsvärlden</a:t>
            </a:r>
            <a:endParaRPr kumimoji="0" lang="sv-SE" sz="10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latshållare för innehåll 5">
            <a:extLst>
              <a:ext uri="{FF2B5EF4-FFF2-40B4-BE49-F238E27FC236}">
                <a16:creationId xmlns:a16="http://schemas.microsoft.com/office/drawing/2014/main" id="{C20FE5AE-7419-8717-697F-99E294A74D7E}"/>
              </a:ext>
            </a:extLst>
          </p:cNvPr>
          <p:cNvSpPr txBox="1">
            <a:spLocks/>
          </p:cNvSpPr>
          <p:nvPr/>
        </p:nvSpPr>
        <p:spPr>
          <a:xfrm>
            <a:off x="4666937" y="2686816"/>
            <a:ext cx="3551986" cy="333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”Den här gången måste världens ledare sätta upp mätbara mål och skapa mekanismer som följer upp dem löpande.”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2E03E70-8808-D308-E269-18E4C2682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39" y="2061757"/>
            <a:ext cx="3491683" cy="415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01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3E4E195-8E62-4BE0-BFDC-580DEB7D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29" y="753882"/>
            <a:ext cx="7700963" cy="836613"/>
          </a:xfrm>
        </p:spPr>
        <p:txBody>
          <a:bodyPr/>
          <a:lstStyle/>
          <a:p>
            <a:r>
              <a:rPr lang="sv-SE" dirty="0"/>
              <a:t>Ett globalt problem som sprids snabbt!</a:t>
            </a:r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59ADBA8D-2A67-4C8D-A3BA-91F750FE9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C871D8D-F629-45B7-A507-1E35D3038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9" y="1590495"/>
            <a:ext cx="6426698" cy="517991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C087D15E-CBD2-4F0E-B8F7-386D72C39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31479" y="2841647"/>
            <a:ext cx="2688684" cy="151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59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64BBDA-2CF2-CF0F-2C02-AAD6C9DF6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Få folk att förstå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1224CFD-2B0C-8088-1052-264C3A1A9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Använd enkelt språk</a:t>
            </a:r>
          </a:p>
          <a:p>
            <a:r>
              <a:rPr lang="sv-SE" dirty="0"/>
              <a:t>Resistensproblemet underminerar modern sjukvård – därför är frågan viktig</a:t>
            </a:r>
          </a:p>
          <a:p>
            <a:r>
              <a:rPr lang="sv-SE" dirty="0"/>
              <a:t>Betona individuella konsekvenser</a:t>
            </a:r>
          </a:p>
          <a:p>
            <a:r>
              <a:rPr lang="sv-SE" dirty="0"/>
              <a:t>Ett globalt problem som kan drabba vem som helst</a:t>
            </a:r>
          </a:p>
          <a:p>
            <a:r>
              <a:rPr lang="sv-SE" dirty="0"/>
              <a:t>Problemet finns redan och kommer att öka över tid</a:t>
            </a:r>
          </a:p>
          <a:p>
            <a:r>
              <a:rPr lang="sv-SE" dirty="0"/>
              <a:t>Uppmuntra till handling – det finns lösningar - snarare än att skrämmas</a:t>
            </a:r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3A9C160-D759-C0D6-8084-B4BD341C5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Strama Stockholm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6725229-B87A-A509-BBEF-6E858EBE9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EAC295-B5BC-4B98-BE11-8B11DB9261CC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765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6C83BF-D99D-7D3C-46A8-E5981600C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litar man på?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D17906-5447-5CFC-7D1C-70CF2F717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 har till exempel stark tilltro vetenskaplig evidens</a:t>
            </a:r>
          </a:p>
          <a:p>
            <a:endParaRPr lang="sv-SE" dirty="0"/>
          </a:p>
          <a:p>
            <a:r>
              <a:rPr lang="sv-SE" dirty="0"/>
              <a:t>För andra grupper kan lokala ledare eller </a:t>
            </a:r>
            <a:r>
              <a:rPr lang="sv-SE" dirty="0" err="1"/>
              <a:t>influencers</a:t>
            </a:r>
            <a:r>
              <a:rPr lang="sv-SE" dirty="0"/>
              <a:t> ha större betydelse</a:t>
            </a:r>
          </a:p>
          <a:p>
            <a:endParaRPr lang="sv-SE" dirty="0"/>
          </a:p>
          <a:p>
            <a:r>
              <a:rPr lang="sv-SE" dirty="0"/>
              <a:t>Civilsamhället måste engageras i resistensfrågan</a:t>
            </a:r>
          </a:p>
          <a:p>
            <a:pPr lvl="1"/>
            <a:r>
              <a:rPr lang="sv-SE" dirty="0"/>
              <a:t>Ett antibiotikasmart Sverige</a:t>
            </a:r>
            <a:r>
              <a:rPr lang="sv-SE" baseline="30000" dirty="0"/>
              <a:t>®</a:t>
            </a:r>
            <a:r>
              <a:rPr lang="sv-SE" dirty="0"/>
              <a:t> förebild här!</a:t>
            </a:r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80127C3-85C6-577B-7FB4-CF90A0D8C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Strama Stockholm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9009DE0-581E-B473-8A4F-7F0CBC9BA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EAC295-B5BC-4B98-BE11-8B11DB9261CC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1398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1EA8BA-CEAE-61CE-826C-CCB6DECB7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740240-B19A-821F-48F8-0FEE0F0B0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Kriterier för antibiotikasmarta</a:t>
            </a:r>
          </a:p>
          <a:p>
            <a:pPr lvl="1"/>
            <a:r>
              <a:rPr lang="sv-SE" b="1" dirty="0"/>
              <a:t>Sjukhus</a:t>
            </a:r>
          </a:p>
          <a:p>
            <a:pPr lvl="1"/>
            <a:r>
              <a:rPr lang="sv-SE" dirty="0"/>
              <a:t>Vårdcentraler</a:t>
            </a:r>
          </a:p>
          <a:p>
            <a:pPr lvl="1"/>
            <a:r>
              <a:rPr lang="sv-SE" dirty="0"/>
              <a:t>Regionledningar</a:t>
            </a:r>
          </a:p>
          <a:p>
            <a:pPr lvl="1"/>
            <a:r>
              <a:rPr lang="sv-SE" dirty="0"/>
              <a:t>Kommunledningar</a:t>
            </a:r>
          </a:p>
          <a:p>
            <a:pPr lvl="1"/>
            <a:r>
              <a:rPr lang="sv-SE" dirty="0"/>
              <a:t>Förskolor</a:t>
            </a:r>
          </a:p>
          <a:p>
            <a:pPr lvl="1"/>
            <a:r>
              <a:rPr lang="sv-SE" dirty="0"/>
              <a:t>Äldre- och funktionshinderomsorg</a:t>
            </a:r>
          </a:p>
          <a:p>
            <a:pPr lvl="1"/>
            <a:r>
              <a:rPr lang="sv-SE" dirty="0"/>
              <a:t>VA-verksamheter</a:t>
            </a:r>
          </a:p>
          <a:p>
            <a:pPr lvl="1"/>
            <a:endParaRPr lang="sv-SE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66BAD18-789E-20EF-259D-E7522F9B3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75AA95B-D91E-132F-D02B-C159301DD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12361"/>
            <a:ext cx="7201763" cy="150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34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6845EB-CA32-45D1-F91B-319BABB9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få till beteendeförändring?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4A04D1-3B6B-7951-4D5D-D479EA38F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Väcka känslor för att få folk att inse att vi behöver agera</a:t>
            </a:r>
          </a:p>
          <a:p>
            <a:r>
              <a:rPr lang="sv-SE" dirty="0"/>
              <a:t>Inte för mycket katastrofbeskrivning med miljoner döende (apokalyps)…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AB9ED8E-3862-3D7C-913D-EEE7AC9ED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Strama Stockholm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61CD111-8564-5EE2-0986-CDC6A585B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EAC295-B5BC-4B98-BE11-8B11DB9261CC}" type="slidenum">
              <a:rPr lang="sv-SE" smtClean="0"/>
              <a:pPr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1635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9CC658-5AF9-C4B9-F3A6-AE071E5D2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Prata </a:t>
            </a:r>
            <a:r>
              <a:rPr lang="sv-SE" dirty="0" err="1"/>
              <a:t>mikrobiota</a:t>
            </a:r>
            <a:r>
              <a:rPr lang="sv-SE" dirty="0"/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9CA3F72-E048-ABFE-B7CC-FAFA73F6E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Vår </a:t>
            </a:r>
            <a:r>
              <a:rPr lang="sv-SE" dirty="0" err="1"/>
              <a:t>mikrobiota</a:t>
            </a:r>
            <a:r>
              <a:rPr lang="sv-SE" dirty="0"/>
              <a:t> central för uppkomst och spridning av resistens</a:t>
            </a:r>
          </a:p>
          <a:p>
            <a:endParaRPr lang="sv-SE" dirty="0"/>
          </a:p>
          <a:p>
            <a:r>
              <a:rPr lang="sv-SE" dirty="0"/>
              <a:t>Uppmuntrar ”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health</a:t>
            </a:r>
            <a:r>
              <a:rPr lang="sv-SE" dirty="0"/>
              <a:t>-tänk” eftersom människor, djur och miljö hänger ihop via vår </a:t>
            </a:r>
            <a:r>
              <a:rPr lang="sv-SE" dirty="0" err="1"/>
              <a:t>mikrobiota</a:t>
            </a:r>
            <a:r>
              <a:rPr lang="sv-SE" dirty="0"/>
              <a:t> i en större helhet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EDA67DA-288D-F6B8-7313-41DE0A6BD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Strama Stockholm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B2B46DC-2FE2-307E-41C9-E31D7C295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EAC295-B5BC-4B98-BE11-8B11DB9261CC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8764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990B34-65B2-22E0-382B-C75066C4B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Jämföra med </a:t>
            </a:r>
            <a:r>
              <a:rPr lang="sv-SE" dirty="0" err="1"/>
              <a:t>klimathotet</a:t>
            </a:r>
            <a:r>
              <a:rPr lang="sv-SE" dirty="0"/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209422-49B7-17A3-9815-A91083023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159999"/>
            <a:ext cx="8029553" cy="393840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+ alla har ansvar och allas beslut kan göra skillnad</a:t>
            </a:r>
          </a:p>
          <a:p>
            <a:pPr marL="0" indent="0">
              <a:buNone/>
            </a:pPr>
            <a:r>
              <a:rPr lang="sv-SE" dirty="0"/>
              <a:t>+ resursstarka länder behöver bidra mer och hjälpa andra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-  finns inget definitivt målvärde som 1,5 eller 2 grader</a:t>
            </a:r>
          </a:p>
          <a:p>
            <a:pPr>
              <a:buFontTx/>
              <a:buChar char="-"/>
            </a:pPr>
            <a:r>
              <a:rPr lang="sv-SE" dirty="0"/>
              <a:t>vi behöver antibiotika för att bota infektioner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BE871EE-76AE-A752-8CD5-E6A02F5C2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Strama Stockholm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8441AA6-1DE6-B04C-31D3-C0EBC1F41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EAC295-B5BC-4B98-BE11-8B11DB9261CC}" type="slidenum">
              <a:rPr lang="sv-SE" smtClean="0"/>
              <a:pPr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74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E2D1BA-4E53-E356-55B9-8A34EDA9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AMR eller ABR?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1C3B0-D3F9-12AF-B2A6-5F4642CAD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9" y="2476499"/>
            <a:ext cx="3520352" cy="357667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sv-SE" dirty="0"/>
              <a:t>AMR = Antimikrobiell resistens</a:t>
            </a:r>
          </a:p>
          <a:p>
            <a:pPr lvl="1"/>
            <a:r>
              <a:rPr lang="sv-SE" dirty="0"/>
              <a:t>Antibiotika</a:t>
            </a:r>
          </a:p>
          <a:p>
            <a:pPr lvl="1"/>
            <a:r>
              <a:rPr lang="sv-SE" dirty="0" err="1"/>
              <a:t>Antimykotika</a:t>
            </a:r>
            <a:endParaRPr lang="sv-SE" dirty="0"/>
          </a:p>
          <a:p>
            <a:pPr lvl="1"/>
            <a:r>
              <a:rPr lang="sv-SE" dirty="0"/>
              <a:t>Antiviraler</a:t>
            </a:r>
          </a:p>
          <a:p>
            <a:pPr lvl="1"/>
            <a:r>
              <a:rPr lang="sv-SE" dirty="0"/>
              <a:t>Antiparasitära medel</a:t>
            </a:r>
          </a:p>
          <a:p>
            <a:pPr marL="342900" lvl="1" indent="0">
              <a:buNone/>
            </a:pPr>
            <a:endParaRPr lang="sv-SE" dirty="0"/>
          </a:p>
          <a:p>
            <a:pPr marL="342900" lvl="1" indent="0">
              <a:buNone/>
            </a:pPr>
            <a:r>
              <a:rPr lang="sv-SE" dirty="0"/>
              <a:t>”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health</a:t>
            </a:r>
            <a:r>
              <a:rPr lang="sv-SE" dirty="0"/>
              <a:t>-tänk”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89D986C-79B7-9DD3-27AD-6F40E0171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Strama Stockholm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8B363BD-ECA6-39CF-33C9-52E5B9257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EAC295-B5BC-4B98-BE11-8B11DB9261CC}" type="slidenum">
              <a:rPr lang="sv-SE" smtClean="0"/>
              <a:pPr/>
              <a:t>26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08A6C261-751A-31E6-4170-E6A8B2AB5E19}"/>
              </a:ext>
            </a:extLst>
          </p:cNvPr>
          <p:cNvSpPr txBox="1">
            <a:spLocks/>
          </p:cNvSpPr>
          <p:nvPr/>
        </p:nvSpPr>
        <p:spPr bwMode="auto">
          <a:xfrm>
            <a:off x="4490499" y="2476500"/>
            <a:ext cx="3929601" cy="10148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0955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sv-SE" kern="0" dirty="0"/>
              <a:t>ABR = Antibiotikaresistens</a:t>
            </a:r>
          </a:p>
          <a:p>
            <a:pPr lvl="1"/>
            <a:r>
              <a:rPr lang="sv-SE" sz="2200" kern="0" dirty="0"/>
              <a:t>Antibiotika</a:t>
            </a:r>
          </a:p>
        </p:txBody>
      </p:sp>
    </p:spTree>
    <p:extLst>
      <p:ext uri="{BB962C8B-B14F-4D97-AF65-F5344CB8AC3E}">
        <p14:creationId xmlns:p14="http://schemas.microsoft.com/office/powerpoint/2010/main" val="3321808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BF5058-C50A-4E28-9246-E329E0CDB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6B75C01-D156-4716-998B-6F8F3FCB3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6963417-EB1F-475E-A486-13B460418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75" y="915836"/>
            <a:ext cx="8625096" cy="414485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B2986E6-FA60-49E8-AE79-19C91064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67" y="4624108"/>
            <a:ext cx="5743339" cy="178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50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A77D01-E9F7-9BC6-23A8-3A8432E9E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Stramadagen 15 </a:t>
            </a:r>
            <a:r>
              <a:rPr lang="sv-SE"/>
              <a:t>maj 2024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27506EA-6894-109C-7F34-C775E729D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5D52BE-05AE-640D-6775-38994E8C7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3845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Geneva"/>
              <a:cs typeface="+mn-cs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9" y="984380"/>
            <a:ext cx="9144000" cy="321636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52" y="4265437"/>
            <a:ext cx="2572680" cy="2085957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988" y="4454025"/>
            <a:ext cx="43719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26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sv-SE" sz="3200" dirty="0"/>
              <a:t>Strama - vad är det ? </a:t>
            </a:r>
            <a:br>
              <a:rPr lang="sv-SE" sz="3200" dirty="0"/>
            </a:br>
            <a:r>
              <a:rPr lang="sv-SE" sz="3200" dirty="0"/>
              <a:t>	</a:t>
            </a:r>
            <a:endParaRPr lang="sv-SE" sz="18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4819" y="5224482"/>
            <a:ext cx="8229600" cy="1079500"/>
          </a:xfrm>
        </p:spPr>
        <p:txBody>
          <a:bodyPr/>
          <a:lstStyle/>
          <a:p>
            <a:pPr algn="ctr">
              <a:buNone/>
            </a:pPr>
            <a:r>
              <a:rPr lang="sv-SE" dirty="0"/>
              <a:t>”Patientens rätt till bästa infektionsbehandling </a:t>
            </a:r>
          </a:p>
          <a:p>
            <a:pPr algn="ctr">
              <a:buNone/>
            </a:pPr>
            <a:r>
              <a:rPr lang="sv-SE" dirty="0"/>
              <a:t>i en sjukvård som motverkar antibiotikaresistens”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567454" y="1813163"/>
            <a:ext cx="3886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v-SE" sz="24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ST</a:t>
            </a:r>
            <a:r>
              <a:rPr lang="sv-SE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rategigruppen</a:t>
            </a:r>
            <a:r>
              <a:rPr lang="sv-SE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för </a:t>
            </a:r>
            <a:br>
              <a:rPr lang="sv-SE" sz="24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sv-SE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R</a:t>
            </a:r>
            <a:r>
              <a:rPr lang="sv-SE" sz="2400" dirty="0">
                <a:solidFill>
                  <a:srgbClr val="000000"/>
                </a:solidFill>
                <a:latin typeface="Arial" charset="0"/>
                <a:cs typeface="Arial" charset="0"/>
              </a:rPr>
              <a:t>ationell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v-SE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A</a:t>
            </a:r>
            <a:r>
              <a:rPr lang="sv-SE" sz="2400" dirty="0">
                <a:solidFill>
                  <a:srgbClr val="000000"/>
                </a:solidFill>
                <a:latin typeface="Arial" charset="0"/>
                <a:cs typeface="Arial" charset="0"/>
              </a:rPr>
              <a:t>ntibiotikaanvändning och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v-SE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M</a:t>
            </a:r>
            <a:r>
              <a:rPr lang="sv-SE" sz="2400" dirty="0">
                <a:solidFill>
                  <a:srgbClr val="000000"/>
                </a:solidFill>
                <a:latin typeface="Arial" charset="0"/>
                <a:cs typeface="Arial" charset="0"/>
              </a:rPr>
              <a:t>inskad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v-SE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A</a:t>
            </a:r>
            <a:r>
              <a:rPr lang="sv-SE" sz="2400" dirty="0">
                <a:solidFill>
                  <a:srgbClr val="000000"/>
                </a:solidFill>
                <a:latin typeface="Arial" charset="0"/>
                <a:cs typeface="Arial" charset="0"/>
              </a:rPr>
              <a:t>ntibiotikaresistens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v-SE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v-SE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688862" y="3752155"/>
            <a:ext cx="576151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v-SE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”Samverkan mot antibiotikaresistens”</a:t>
            </a:r>
            <a:endParaRPr lang="en-US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31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1094"/>
            <a:ext cx="8229600" cy="1055077"/>
          </a:xfrm>
        </p:spPr>
        <p:txBody>
          <a:bodyPr/>
          <a:lstStyle/>
          <a:p>
            <a:pPr algn="ctr" eaLnBrk="1" hangingPunct="1"/>
            <a:r>
              <a:rPr lang="sv-SE" sz="2800" dirty="0">
                <a:solidFill>
                  <a:srgbClr val="FF0590"/>
                </a:solidFill>
              </a:rPr>
              <a:t>Tack för mig!</a:t>
            </a:r>
          </a:p>
        </p:txBody>
      </p:sp>
      <p:sp>
        <p:nvSpPr>
          <p:cNvPr id="225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5381" y="2009710"/>
            <a:ext cx="7700962" cy="3937000"/>
          </a:xfrm>
        </p:spPr>
        <p:txBody>
          <a:bodyPr/>
          <a:lstStyle/>
          <a:p>
            <a:pPr eaLnBrk="1" hangingPunct="1"/>
            <a:endParaRPr lang="sv-SE" dirty="0"/>
          </a:p>
          <a:p>
            <a:pPr eaLnBrk="1" hangingPunct="1"/>
            <a:endParaRPr lang="sv-SE" dirty="0"/>
          </a:p>
          <a:p>
            <a:pPr eaLnBrk="1" hangingPunct="1"/>
            <a:endParaRPr lang="sv-SE" dirty="0"/>
          </a:p>
          <a:p>
            <a:pPr eaLnBrk="1" hangingPunct="1"/>
            <a:endParaRPr lang="sv-SE" dirty="0"/>
          </a:p>
          <a:p>
            <a:pPr eaLnBrk="1" hangingPunct="1"/>
            <a:endParaRPr lang="sv-SE" dirty="0"/>
          </a:p>
          <a:p>
            <a:pPr marL="0" indent="0">
              <a:buNone/>
            </a:pPr>
            <a:endParaRPr lang="sv-SE" sz="24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sv-SE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Strama.se</a:t>
            </a:r>
          </a:p>
          <a:p>
            <a:pPr marL="0" indent="0">
              <a:buNone/>
            </a:pPr>
            <a:r>
              <a:rPr lang="sv-SE" sz="2400" dirty="0"/>
              <a:t> </a:t>
            </a:r>
          </a:p>
          <a:p>
            <a:pPr marL="0" indent="0">
              <a:buNone/>
            </a:pPr>
            <a:endParaRPr lang="sv-SE" dirty="0"/>
          </a:p>
          <a:p>
            <a:pPr eaLnBrk="1" hangingPunct="1"/>
            <a:endParaRPr lang="sv-SE" dirty="0"/>
          </a:p>
          <a:p>
            <a:pPr marL="0" indent="0">
              <a:buNone/>
            </a:pPr>
            <a:endParaRPr lang="sv-SE" dirty="0"/>
          </a:p>
          <a:p>
            <a:pPr eaLnBrk="1" hangingPunct="1"/>
            <a:endParaRPr lang="sv-SE" dirty="0"/>
          </a:p>
          <a:p>
            <a:pPr eaLnBrk="1" hangingPunct="1">
              <a:buFontTx/>
              <a:buNone/>
            </a:pPr>
            <a:r>
              <a:rPr lang="sv-SE" dirty="0"/>
              <a:t>				</a:t>
            </a:r>
            <a:endParaRPr lang="sv-SE" sz="2954" dirty="0"/>
          </a:p>
          <a:p>
            <a:pPr eaLnBrk="1" hangingPunct="1"/>
            <a:endParaRPr lang="sv-SE" sz="2954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2FCD53-6270-446E-BC4F-6DEC55E68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01" y="2481971"/>
            <a:ext cx="5361081" cy="189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97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gör Strama?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Verkar för att antibiotika bara används när det gör nytta.</a:t>
            </a:r>
          </a:p>
          <a:p>
            <a:endParaRPr lang="sv-SE" dirty="0"/>
          </a:p>
          <a:p>
            <a:r>
              <a:rPr lang="sv-SE" dirty="0"/>
              <a:t>Informerar om antibiotikaförbrukning och resistensläge.</a:t>
            </a:r>
          </a:p>
          <a:p>
            <a:endParaRPr lang="sv-SE" dirty="0"/>
          </a:p>
          <a:p>
            <a:r>
              <a:rPr lang="sv-SE" dirty="0"/>
              <a:t>Tar fram behandlingsrekommendationer och kontrollerar följsamhet.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4250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F9A1638-4C25-6DF7-E3C9-1DD3802DE918}"/>
              </a:ext>
            </a:extLst>
          </p:cNvPr>
          <p:cNvGraphicFramePr>
            <a:graphicFrameLocks noGrp="1"/>
          </p:cNvGraphicFramePr>
          <p:nvPr/>
        </p:nvGraphicFramePr>
        <p:xfrm>
          <a:off x="-76076" y="392133"/>
          <a:ext cx="9296153" cy="6073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958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E38559D-4132-448E-ABC4-14EA0256F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927134"/>
              </p:ext>
            </p:extLst>
          </p:nvPr>
        </p:nvGraphicFramePr>
        <p:xfrm>
          <a:off x="0" y="407248"/>
          <a:ext cx="9106722" cy="5849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6549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6DF2052-FFEA-4C45-B506-55DFD655D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788423"/>
              </p:ext>
            </p:extLst>
          </p:nvPr>
        </p:nvGraphicFramePr>
        <p:xfrm>
          <a:off x="0" y="309006"/>
          <a:ext cx="9121836" cy="5955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1087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52C166BE-6255-F105-4FFA-F3ADAF852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D8A05B8-EB35-EE99-DDA9-397416DC3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348" y="0"/>
            <a:ext cx="5228617" cy="6858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2EA55DA7-4124-06BD-9777-D1152F19F562}"/>
              </a:ext>
            </a:extLst>
          </p:cNvPr>
          <p:cNvSpPr txBox="1"/>
          <p:nvPr/>
        </p:nvSpPr>
        <p:spPr>
          <a:xfrm flipH="1">
            <a:off x="396679" y="1698171"/>
            <a:ext cx="3122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Patient vårdad i Stockholm 2022</a:t>
            </a:r>
          </a:p>
        </p:txBody>
      </p:sp>
    </p:spTree>
    <p:extLst>
      <p:ext uri="{BB962C8B-B14F-4D97-AF65-F5344CB8AC3E}">
        <p14:creationId xmlns:p14="http://schemas.microsoft.com/office/powerpoint/2010/main" val="3976409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1C18D5-DD4B-E384-6258-F0DE7F71A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1C5EC228-8D8B-4A97-2201-AC13B48F1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969" y="1057862"/>
            <a:ext cx="5617446" cy="4351338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9F866E86-F4F9-F093-94A8-38D22C826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870" y="1595858"/>
            <a:ext cx="4067175" cy="86677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3AE28352-CC50-CCE4-019D-0BF703474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69" y="5315318"/>
            <a:ext cx="47815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6058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formgivning">
  <a:themeElements>
    <a:clrScheme name="SLL">
      <a:dk1>
        <a:srgbClr val="000000"/>
      </a:dk1>
      <a:lt1>
        <a:srgbClr val="FFFFFF"/>
      </a:lt1>
      <a:dk2>
        <a:srgbClr val="A79D96"/>
      </a:dk2>
      <a:lt2>
        <a:srgbClr val="E0DED9"/>
      </a:lt2>
      <a:accent1>
        <a:srgbClr val="002D5A"/>
      </a:accent1>
      <a:accent2>
        <a:srgbClr val="00AEEF"/>
      </a:accent2>
      <a:accent3>
        <a:srgbClr val="9A0932"/>
      </a:accent3>
      <a:accent4>
        <a:srgbClr val="FF056D"/>
      </a:accent4>
      <a:accent5>
        <a:srgbClr val="406618"/>
      </a:accent5>
      <a:accent6>
        <a:srgbClr val="78BE00"/>
      </a:accent6>
      <a:hlink>
        <a:srgbClr val="00AEEF"/>
      </a:hlink>
      <a:folHlink>
        <a:srgbClr val="EB9100"/>
      </a:folHlink>
    </a:clrScheme>
    <a:fontScheme name="Standardformgivning">
      <a:majorFont>
        <a:latin typeface="Verdana"/>
        <a:ea typeface="Geneva"/>
        <a:cs typeface=""/>
      </a:majorFont>
      <a:minorFont>
        <a:latin typeface="Verdana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3468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AEE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Geneva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3468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AEE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Geneva" pitchFamily="1" charset="-128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BAB0B9"/>
        </a:lt2>
        <a:accent1>
          <a:srgbClr val="003468"/>
        </a:accent1>
        <a:accent2>
          <a:srgbClr val="00AEEF"/>
        </a:accent2>
        <a:accent3>
          <a:srgbClr val="FFFFFF"/>
        </a:accent3>
        <a:accent4>
          <a:srgbClr val="000000"/>
        </a:accent4>
        <a:accent5>
          <a:srgbClr val="AAAEB9"/>
        </a:accent5>
        <a:accent6>
          <a:srgbClr val="009DD9"/>
        </a:accent6>
        <a:hlink>
          <a:srgbClr val="B30538"/>
        </a:hlink>
        <a:folHlink>
          <a:srgbClr val="E200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trama ppt mall_20190514.potx" id="{36B4965F-3D8A-49BC-B7EF-B8455C696078}" vid="{0BB28E7C-CB8B-4DCA-AA26-48AFA8AA6FC2}"/>
    </a:ext>
  </a:extLst>
</a:theme>
</file>

<file path=ppt/theme/theme2.xml><?xml version="1.0" encoding="utf-8"?>
<a:theme xmlns:a="http://schemas.openxmlformats.org/drawingml/2006/main" name="presentationsmall-sve">
  <a:themeElements>
    <a:clrScheme name="FoHM blå">
      <a:dk1>
        <a:sysClr val="windowText" lastClr="000000"/>
      </a:dk1>
      <a:lt1>
        <a:sysClr val="window" lastClr="FFFFFF"/>
      </a:lt1>
      <a:dk2>
        <a:srgbClr val="0065AC"/>
      </a:dk2>
      <a:lt2>
        <a:srgbClr val="F8F8F8"/>
      </a:lt2>
      <a:accent1>
        <a:srgbClr val="E30613"/>
      </a:accent1>
      <a:accent2>
        <a:srgbClr val="951B81"/>
      </a:accent2>
      <a:accent3>
        <a:srgbClr val="009FE3"/>
      </a:accent3>
      <a:accent4>
        <a:srgbClr val="E6007E"/>
      </a:accent4>
      <a:accent5>
        <a:srgbClr val="95C11F"/>
      </a:accent5>
      <a:accent6>
        <a:srgbClr val="FDC300"/>
      </a:accent6>
      <a:hlink>
        <a:srgbClr val="5F5F5F"/>
      </a:hlink>
      <a:folHlink>
        <a:srgbClr val="919191"/>
      </a:folHlink>
    </a:clrScheme>
    <a:fontScheme name="Folkhälsomyndighete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small - sve.potx" id="{CE335CC7-F06A-4A72-B5EA-827888C62BB8}" vid="{5FEF3CEA-9C26-414E-98E0-542DC005615D}"/>
    </a:ext>
  </a:extLst>
</a:theme>
</file>

<file path=ppt/theme/theme3.xml><?xml version="1.0" encoding="utf-8"?>
<a:theme xmlns:a="http://schemas.openxmlformats.org/drawingml/2006/main" name="1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Standardformgivning">
  <a:themeElements>
    <a:clrScheme name="SLL">
      <a:dk1>
        <a:srgbClr val="000000"/>
      </a:dk1>
      <a:lt1>
        <a:srgbClr val="FFFFFF"/>
      </a:lt1>
      <a:dk2>
        <a:srgbClr val="A79D96"/>
      </a:dk2>
      <a:lt2>
        <a:srgbClr val="E0DED9"/>
      </a:lt2>
      <a:accent1>
        <a:srgbClr val="002D5A"/>
      </a:accent1>
      <a:accent2>
        <a:srgbClr val="00AEEF"/>
      </a:accent2>
      <a:accent3>
        <a:srgbClr val="9A0932"/>
      </a:accent3>
      <a:accent4>
        <a:srgbClr val="FF056D"/>
      </a:accent4>
      <a:accent5>
        <a:srgbClr val="406618"/>
      </a:accent5>
      <a:accent6>
        <a:srgbClr val="78BE00"/>
      </a:accent6>
      <a:hlink>
        <a:srgbClr val="00AEEF"/>
      </a:hlink>
      <a:folHlink>
        <a:srgbClr val="EB9100"/>
      </a:folHlink>
    </a:clrScheme>
    <a:fontScheme name="Standardformgivning">
      <a:majorFont>
        <a:latin typeface="Verdana"/>
        <a:ea typeface="Geneva"/>
        <a:cs typeface=""/>
      </a:majorFont>
      <a:minorFont>
        <a:latin typeface="Verdana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3468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AEE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Geneva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3468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AEE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Geneva" pitchFamily="1" charset="-128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BAB0B9"/>
        </a:lt2>
        <a:accent1>
          <a:srgbClr val="003468"/>
        </a:accent1>
        <a:accent2>
          <a:srgbClr val="00AEEF"/>
        </a:accent2>
        <a:accent3>
          <a:srgbClr val="FFFFFF"/>
        </a:accent3>
        <a:accent4>
          <a:srgbClr val="000000"/>
        </a:accent4>
        <a:accent5>
          <a:srgbClr val="AAAEB9"/>
        </a:accent5>
        <a:accent6>
          <a:srgbClr val="009DD9"/>
        </a:accent6>
        <a:hlink>
          <a:srgbClr val="B30538"/>
        </a:hlink>
        <a:folHlink>
          <a:srgbClr val="E200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trama ppt mall_20190514.potx" id="{36B4965F-3D8A-49BC-B7EF-B8455C696078}" vid="{0BB28E7C-CB8B-4DCA-AA26-48AFA8AA6FC2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Strama ppt mall_20190514</Template>
  <TotalTime>3613</TotalTime>
  <Words>668</Words>
  <Application>Microsoft Office PowerPoint</Application>
  <PresentationFormat>Bildspel på skärmen (4:3)</PresentationFormat>
  <Paragraphs>151</Paragraphs>
  <Slides>30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Light</vt:lpstr>
      <vt:lpstr>Tahoma</vt:lpstr>
      <vt:lpstr>Verdana</vt:lpstr>
      <vt:lpstr>Wingdings</vt:lpstr>
      <vt:lpstr>Standardformgivning</vt:lpstr>
      <vt:lpstr>presentationsmall-sve</vt:lpstr>
      <vt:lpstr>1_Office-tema</vt:lpstr>
      <vt:lpstr>1_Standardformgivning</vt:lpstr>
      <vt:lpstr>     Klok användning av antibiotika minskar risken för resistensutveckling</vt:lpstr>
      <vt:lpstr>Ett globalt problem som sprids snabbt!</vt:lpstr>
      <vt:lpstr>Strama - vad är det ?   </vt:lpstr>
      <vt:lpstr>Vad gör Strama?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Krig (och politik?) fördärvar vår jord…</vt:lpstr>
      <vt:lpstr>Europeisk punktprevalensmätning på sjukhus 2023 (ECDC-PPM)</vt:lpstr>
      <vt:lpstr>Hög andel VRI i Sverige…</vt:lpstr>
      <vt:lpstr>Lågt resistensindex</vt:lpstr>
      <vt:lpstr>Förbättringsområden i Sverige</vt:lpstr>
      <vt:lpstr>EU: Minska befolkningens antibiotikakonsumtion med 20% till 2030 - individuella mål per land</vt:lpstr>
      <vt:lpstr>PowerPoint-presentation</vt:lpstr>
      <vt:lpstr>Specifika mål inom EU för minskning av resistenta bakterier till 2030</vt:lpstr>
      <vt:lpstr>Högnivåmöte i FN 26 september 2024 – UNGA </vt:lpstr>
      <vt:lpstr>FN-möte om antibiotikaresistens september 2024</vt:lpstr>
      <vt:lpstr>Få folk att förstå</vt:lpstr>
      <vt:lpstr>Vad litar man på?</vt:lpstr>
      <vt:lpstr>PowerPoint-presentation</vt:lpstr>
      <vt:lpstr>Hur få till beteendeförändring?</vt:lpstr>
      <vt:lpstr>Prata mikrobiota?</vt:lpstr>
      <vt:lpstr>Jämföra med klimathotet?</vt:lpstr>
      <vt:lpstr>AMR eller ABR?</vt:lpstr>
      <vt:lpstr>PowerPoint-presentation</vt:lpstr>
      <vt:lpstr>Stramadagen 15 maj 2024 </vt:lpstr>
      <vt:lpstr>PowerPoint-presentation</vt:lpstr>
      <vt:lpstr>Tack för mig!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Annika Hahlin</dc:creator>
  <cp:lastModifiedBy>Annika Hahlin</cp:lastModifiedBy>
  <cp:revision>93</cp:revision>
  <cp:lastPrinted>2016-01-28T13:16:16Z</cp:lastPrinted>
  <dcterms:created xsi:type="dcterms:W3CDTF">2020-02-07T12:20:41Z</dcterms:created>
  <dcterms:modified xsi:type="dcterms:W3CDTF">2024-05-24T08:54:10Z</dcterms:modified>
</cp:coreProperties>
</file>